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sldIdLst>
    <p:sldId id="256" r:id="rId2"/>
    <p:sldId id="324" r:id="rId3"/>
    <p:sldId id="340" r:id="rId4"/>
    <p:sldId id="325" r:id="rId5"/>
    <p:sldId id="326" r:id="rId6"/>
    <p:sldId id="327" r:id="rId7"/>
    <p:sldId id="328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  <p:sldId id="364" r:id="rId42"/>
    <p:sldId id="365" r:id="rId43"/>
    <p:sldId id="366" r:id="rId44"/>
    <p:sldId id="367" r:id="rId45"/>
    <p:sldId id="368" r:id="rId46"/>
    <p:sldId id="369" r:id="rId47"/>
    <p:sldId id="370" r:id="rId48"/>
    <p:sldId id="371" r:id="rId49"/>
    <p:sldId id="372" r:id="rId50"/>
    <p:sldId id="373" r:id="rId51"/>
    <p:sldId id="374" r:id="rId52"/>
    <p:sldId id="375" r:id="rId53"/>
    <p:sldId id="376" r:id="rId54"/>
    <p:sldId id="377" r:id="rId55"/>
    <p:sldId id="378" r:id="rId56"/>
    <p:sldId id="379" r:id="rId57"/>
    <p:sldId id="380" r:id="rId58"/>
    <p:sldId id="381" r:id="rId59"/>
    <p:sldId id="382" r:id="rId60"/>
    <p:sldId id="383" r:id="rId61"/>
    <p:sldId id="384" r:id="rId62"/>
    <p:sldId id="385" r:id="rId63"/>
    <p:sldId id="386" r:id="rId64"/>
    <p:sldId id="387" r:id="rId65"/>
    <p:sldId id="388" r:id="rId66"/>
    <p:sldId id="389" r:id="rId67"/>
    <p:sldId id="390" r:id="rId68"/>
    <p:sldId id="391" r:id="rId69"/>
    <p:sldId id="392" r:id="rId70"/>
    <p:sldId id="393" r:id="rId71"/>
    <p:sldId id="394" r:id="rId72"/>
    <p:sldId id="395" r:id="rId73"/>
    <p:sldId id="396" r:id="rId74"/>
    <p:sldId id="397" r:id="rId75"/>
    <p:sldId id="398" r:id="rId76"/>
    <p:sldId id="399" r:id="rId77"/>
    <p:sldId id="400" r:id="rId78"/>
    <p:sldId id="401" r:id="rId79"/>
    <p:sldId id="402" r:id="rId80"/>
    <p:sldId id="403" r:id="rId81"/>
    <p:sldId id="404" r:id="rId8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9FB2F-8CA0-43C5-B65F-BFC60D7C50C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220F3-E659-4D14-B1F6-599029E3D5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174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A. You can use a method call in the assert statement after colon (:) provided it returns a value. The method with return type void cannot be used as second expression in the assert statement. The program will give compilation error saying “Expression must return a value”.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3AE68A1-1009-418F-B493-F139BEE4F0B0}" type="slidenum">
              <a:rPr lang="en-US" altLang="en-US" smtClean="0"/>
              <a:pPr/>
              <a:t>72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2616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A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BA3F3-354D-41CE-AD52-0D43C58381EB}" type="slidenum">
              <a:rPr lang="en-US" altLang="en-US" smtClean="0"/>
              <a:pPr/>
              <a:t>81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4288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A. You can use a method call in the assert statement after colon (:) provided it returns a value. The method with return type void cannot be used as second expression in the assert statement. The program will give compilation error saying “Expression must return a value”.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3AE68A1-1009-418F-B493-F139BEE4F0B0}" type="slidenum">
              <a:rPr lang="en-US" altLang="en-US" smtClean="0"/>
              <a:pPr/>
              <a:t>73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8703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B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DBC68F2-42A0-4856-9C7C-A0B065CCF5D5}" type="slidenum">
              <a:rPr lang="en-US" altLang="en-US" smtClean="0"/>
              <a:pPr/>
              <a:t>74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9155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B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DBC68F2-42A0-4856-9C7C-A0B065CCF5D5}" type="slidenum">
              <a:rPr lang="en-US" altLang="en-US" smtClean="0"/>
              <a:pPr/>
              <a:t>75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894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B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D6E1B0-B0DE-4FAD-A702-576FAD5EBC3F}" type="slidenum">
              <a:rPr lang="en-US" altLang="en-US" smtClean="0"/>
              <a:pPr/>
              <a:t>76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0636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B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D6E1B0-B0DE-4FAD-A702-576FAD5EBC3F}" type="slidenum">
              <a:rPr lang="en-US" altLang="en-US" smtClean="0"/>
              <a:pPr/>
              <a:t>77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5979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C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194C9E-CADE-4605-B919-48D09EBE9A23}" type="slidenum">
              <a:rPr lang="en-US" altLang="en-US" smtClean="0"/>
              <a:pPr/>
              <a:t>78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0306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C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194C9E-CADE-4605-B919-48D09EBE9A23}" type="slidenum">
              <a:rPr lang="en-US" altLang="en-US" smtClean="0"/>
              <a:pPr/>
              <a:t>79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002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A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BA3F3-354D-41CE-AD52-0D43C58381EB}" type="slidenum">
              <a:rPr lang="en-US" altLang="en-US" smtClean="0"/>
              <a:pPr/>
              <a:t>80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260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C236-9B96-442F-80BC-306E72040F33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69C9-4B4C-4281-8208-E1F4C71647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463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C236-9B96-442F-80BC-306E72040F33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69C9-4B4C-4281-8208-E1F4C71647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687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C236-9B96-442F-80BC-306E72040F33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69C9-4B4C-4281-8208-E1F4C71647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714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C236-9B96-442F-80BC-306E72040F33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69C9-4B4C-4281-8208-E1F4C71647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203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C236-9B96-442F-80BC-306E72040F33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69C9-4B4C-4281-8208-E1F4C71647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859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C236-9B96-442F-80BC-306E72040F33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69C9-4B4C-4281-8208-E1F4C71647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31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C236-9B96-442F-80BC-306E72040F33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69C9-4B4C-4281-8208-E1F4C71647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229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C236-9B96-442F-80BC-306E72040F33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69C9-4B4C-4281-8208-E1F4C71647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45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C236-9B96-442F-80BC-306E72040F33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69C9-4B4C-4281-8208-E1F4C71647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032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C236-9B96-442F-80BC-306E72040F33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69C9-4B4C-4281-8208-E1F4C71647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11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C236-9B96-442F-80BC-306E72040F33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69C9-4B4C-4281-8208-E1F4C71647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061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4C236-9B96-442F-80BC-306E72040F33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E69C9-4B4C-4281-8208-E1F4C71647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56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Practice MCQs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/>
              <a:t>Session-2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22812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218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7418"/>
            <a:ext cx="10515600" cy="53595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 smtClean="0"/>
              <a:t>Output??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class Derived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public void </a:t>
            </a:r>
            <a:r>
              <a:rPr lang="en-IN" dirty="0" err="1"/>
              <a:t>getDetails</a:t>
            </a:r>
            <a:r>
              <a:rPr lang="en-IN" dirty="0"/>
              <a:t>(String temp)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</a:t>
            </a:r>
            <a:r>
              <a:rPr lang="en-IN" dirty="0" err="1"/>
              <a:t>System.out.println</a:t>
            </a:r>
            <a:r>
              <a:rPr lang="en-IN" dirty="0"/>
              <a:t>("Derived class " + temp);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class Test extends Derived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public int </a:t>
            </a:r>
            <a:r>
              <a:rPr lang="en-IN" dirty="0" err="1"/>
              <a:t>getDetails</a:t>
            </a:r>
            <a:r>
              <a:rPr lang="en-IN" dirty="0"/>
              <a:t>(String temp)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</a:t>
            </a:r>
            <a:r>
              <a:rPr lang="en-IN" dirty="0" err="1"/>
              <a:t>System.out.println</a:t>
            </a:r>
            <a:r>
              <a:rPr lang="en-IN" dirty="0"/>
              <a:t>("Test class " + temp);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Test </a:t>
            </a:r>
            <a:r>
              <a:rPr lang="en-IN" dirty="0" err="1"/>
              <a:t>obj</a:t>
            </a:r>
            <a:r>
              <a:rPr lang="en-IN" dirty="0"/>
              <a:t> = new Test();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</a:t>
            </a:r>
            <a:r>
              <a:rPr lang="en-IN" dirty="0" err="1"/>
              <a:t>obj.getDetails</a:t>
            </a:r>
            <a:r>
              <a:rPr lang="en-IN" dirty="0"/>
              <a:t>("ABC");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a) Derived class ABC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b) Test class ABC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c) Compilation error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d) Runtime error</a:t>
            </a:r>
          </a:p>
        </p:txBody>
      </p:sp>
    </p:spTree>
    <p:extLst>
      <p:ext uri="{BB962C8B-B14F-4D97-AF65-F5344CB8AC3E}">
        <p14:creationId xmlns:p14="http://schemas.microsoft.com/office/powerpoint/2010/main" val="431123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218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7418"/>
            <a:ext cx="10515600" cy="53595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 smtClean="0"/>
              <a:t>Output??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class Derived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public void </a:t>
            </a:r>
            <a:r>
              <a:rPr lang="en-IN" dirty="0" err="1"/>
              <a:t>getDetails</a:t>
            </a:r>
            <a:r>
              <a:rPr lang="en-IN" dirty="0"/>
              <a:t>(String temp)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</a:t>
            </a:r>
            <a:r>
              <a:rPr lang="en-IN" dirty="0" err="1"/>
              <a:t>System.out.println</a:t>
            </a:r>
            <a:r>
              <a:rPr lang="en-IN" dirty="0"/>
              <a:t>("Derived class " + temp);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class Test extends Derived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public int </a:t>
            </a:r>
            <a:r>
              <a:rPr lang="en-IN" dirty="0" err="1"/>
              <a:t>getDetails</a:t>
            </a:r>
            <a:r>
              <a:rPr lang="en-IN" dirty="0"/>
              <a:t>(String temp)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</a:t>
            </a:r>
            <a:r>
              <a:rPr lang="en-IN" dirty="0" err="1"/>
              <a:t>System.out.println</a:t>
            </a:r>
            <a:r>
              <a:rPr lang="en-IN" dirty="0"/>
              <a:t>("Test class " + temp);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Test </a:t>
            </a:r>
            <a:r>
              <a:rPr lang="en-IN" dirty="0" err="1"/>
              <a:t>obj</a:t>
            </a:r>
            <a:r>
              <a:rPr lang="en-IN" dirty="0"/>
              <a:t> = new Test();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</a:t>
            </a:r>
            <a:r>
              <a:rPr lang="en-IN" dirty="0" err="1"/>
              <a:t>obj.getDetails</a:t>
            </a:r>
            <a:r>
              <a:rPr lang="en-IN" dirty="0"/>
              <a:t>("ABC");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a) Derived class ABC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b) Test class ABC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b="1" dirty="0"/>
              <a:t>c) Compilation error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d) Runtime error</a:t>
            </a:r>
          </a:p>
        </p:txBody>
      </p:sp>
    </p:spTree>
    <p:extLst>
      <p:ext uri="{BB962C8B-B14F-4D97-AF65-F5344CB8AC3E}">
        <p14:creationId xmlns:p14="http://schemas.microsoft.com/office/powerpoint/2010/main" val="1109094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Which of the following is FALSE about arrays on Java</a:t>
            </a:r>
          </a:p>
          <a:p>
            <a:pPr marL="0" indent="0">
              <a:buNone/>
            </a:pPr>
            <a:r>
              <a:rPr lang="en-IN" dirty="0"/>
              <a:t>A. A java array is always an object</a:t>
            </a:r>
          </a:p>
          <a:p>
            <a:pPr marL="0" indent="0">
              <a:buNone/>
            </a:pPr>
            <a:r>
              <a:rPr lang="en-IN" dirty="0"/>
              <a:t>B. Length of array can be changed after creation of array</a:t>
            </a:r>
          </a:p>
          <a:p>
            <a:pPr marL="0" indent="0">
              <a:buNone/>
            </a:pPr>
            <a:r>
              <a:rPr lang="en-IN" dirty="0"/>
              <a:t>C. Arrays in Java are always allocated on heap</a:t>
            </a:r>
          </a:p>
          <a:p>
            <a:pPr marL="0" indent="0">
              <a:buNone/>
            </a:pPr>
            <a:r>
              <a:rPr lang="en-IN" dirty="0"/>
              <a:t>D. Both A &amp; B</a:t>
            </a:r>
          </a:p>
        </p:txBody>
      </p:sp>
    </p:spTree>
    <p:extLst>
      <p:ext uri="{BB962C8B-B14F-4D97-AF65-F5344CB8AC3E}">
        <p14:creationId xmlns:p14="http://schemas.microsoft.com/office/powerpoint/2010/main" val="981325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Which of the following is FALSE about arrays on Java</a:t>
            </a:r>
          </a:p>
          <a:p>
            <a:pPr marL="0" indent="0">
              <a:buNone/>
            </a:pPr>
            <a:r>
              <a:rPr lang="en-IN" dirty="0"/>
              <a:t>A. A java array is always an object</a:t>
            </a:r>
          </a:p>
          <a:p>
            <a:pPr marL="0" indent="0">
              <a:buNone/>
            </a:pPr>
            <a:r>
              <a:rPr lang="en-IN" b="1" dirty="0"/>
              <a:t>B. Length of array can be changed after creation of array</a:t>
            </a:r>
          </a:p>
          <a:p>
            <a:pPr marL="0" indent="0">
              <a:buNone/>
            </a:pPr>
            <a:r>
              <a:rPr lang="en-IN" dirty="0"/>
              <a:t>C. Arrays in Java are always allocated on heap</a:t>
            </a:r>
          </a:p>
          <a:p>
            <a:pPr marL="0" indent="0">
              <a:buNone/>
            </a:pPr>
            <a:r>
              <a:rPr lang="en-IN" dirty="0"/>
              <a:t>D. Both A &amp; B</a:t>
            </a:r>
          </a:p>
        </p:txBody>
      </p:sp>
    </p:spTree>
    <p:extLst>
      <p:ext uri="{BB962C8B-B14F-4D97-AF65-F5344CB8AC3E}">
        <p14:creationId xmlns:p14="http://schemas.microsoft.com/office/powerpoint/2010/main" val="3046017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916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292"/>
            <a:ext cx="10515600" cy="5985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public class Test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public int </a:t>
            </a:r>
            <a:r>
              <a:rPr lang="en-IN" dirty="0" err="1"/>
              <a:t>getData</a:t>
            </a:r>
            <a:r>
              <a:rPr lang="en-IN" dirty="0"/>
              <a:t>() //</a:t>
            </a:r>
            <a:r>
              <a:rPr lang="en-IN" dirty="0" err="1"/>
              <a:t>getdata</a:t>
            </a:r>
            <a:r>
              <a:rPr lang="en-IN" dirty="0"/>
              <a:t>() 1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return 0;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public long </a:t>
            </a:r>
            <a:r>
              <a:rPr lang="en-IN" dirty="0" err="1"/>
              <a:t>getData</a:t>
            </a:r>
            <a:r>
              <a:rPr lang="en-IN" dirty="0"/>
              <a:t>() //</a:t>
            </a:r>
            <a:r>
              <a:rPr lang="en-IN" dirty="0" err="1"/>
              <a:t>getdata</a:t>
            </a:r>
            <a:r>
              <a:rPr lang="en-IN" dirty="0"/>
              <a:t> 2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return 1;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Test </a:t>
            </a:r>
            <a:r>
              <a:rPr lang="en-IN" dirty="0" err="1"/>
              <a:t>obj</a:t>
            </a:r>
            <a:r>
              <a:rPr lang="en-IN" dirty="0"/>
              <a:t> = new Test();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obj.getData</a:t>
            </a:r>
            <a:r>
              <a:rPr lang="en-IN" dirty="0"/>
              <a:t>());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 smtClean="0"/>
              <a:t>}</a:t>
            </a:r>
          </a:p>
          <a:p>
            <a:pPr marL="0" indent="0">
              <a:buNone/>
            </a:pPr>
            <a:r>
              <a:rPr lang="es-ES" dirty="0"/>
              <a:t>a) 1 </a:t>
            </a:r>
            <a:br>
              <a:rPr lang="es-ES" dirty="0"/>
            </a:br>
            <a:r>
              <a:rPr lang="es-ES" dirty="0"/>
              <a:t>b) 0 </a:t>
            </a:r>
            <a:br>
              <a:rPr lang="es-ES" dirty="0"/>
            </a:br>
            <a:r>
              <a:rPr lang="es-ES" dirty="0"/>
              <a:t>c) </a:t>
            </a:r>
            <a:r>
              <a:rPr lang="es-ES" dirty="0" err="1"/>
              <a:t>Runtime</a:t>
            </a:r>
            <a:r>
              <a:rPr lang="es-ES" dirty="0"/>
              <a:t> error </a:t>
            </a:r>
            <a:br>
              <a:rPr lang="es-ES" dirty="0"/>
            </a:br>
            <a:r>
              <a:rPr lang="es-ES" dirty="0"/>
              <a:t>d) </a:t>
            </a:r>
            <a:r>
              <a:rPr lang="es-ES" dirty="0" err="1"/>
              <a:t>Compilation</a:t>
            </a:r>
            <a:r>
              <a:rPr lang="es-ES" dirty="0"/>
              <a:t> error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0750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916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292"/>
            <a:ext cx="10515600" cy="5985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public class Test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public int </a:t>
            </a:r>
            <a:r>
              <a:rPr lang="en-IN" dirty="0" err="1"/>
              <a:t>getData</a:t>
            </a:r>
            <a:r>
              <a:rPr lang="en-IN" dirty="0"/>
              <a:t>() //</a:t>
            </a:r>
            <a:r>
              <a:rPr lang="en-IN" dirty="0" err="1"/>
              <a:t>getdata</a:t>
            </a:r>
            <a:r>
              <a:rPr lang="en-IN" dirty="0"/>
              <a:t>() 1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return 0;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public long </a:t>
            </a:r>
            <a:r>
              <a:rPr lang="en-IN" dirty="0" err="1"/>
              <a:t>getData</a:t>
            </a:r>
            <a:r>
              <a:rPr lang="en-IN" dirty="0"/>
              <a:t>() //</a:t>
            </a:r>
            <a:r>
              <a:rPr lang="en-IN" dirty="0" err="1"/>
              <a:t>getdata</a:t>
            </a:r>
            <a:r>
              <a:rPr lang="en-IN" dirty="0"/>
              <a:t> 2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return 1;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Test </a:t>
            </a:r>
            <a:r>
              <a:rPr lang="en-IN" dirty="0" err="1"/>
              <a:t>obj</a:t>
            </a:r>
            <a:r>
              <a:rPr lang="en-IN" dirty="0"/>
              <a:t> = new Test();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obj.getData</a:t>
            </a:r>
            <a:r>
              <a:rPr lang="en-IN" dirty="0"/>
              <a:t>());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 smtClean="0"/>
              <a:t>}</a:t>
            </a:r>
          </a:p>
          <a:p>
            <a:pPr marL="0" indent="0">
              <a:buNone/>
            </a:pPr>
            <a:r>
              <a:rPr lang="es-ES" dirty="0"/>
              <a:t>a) 1 </a:t>
            </a:r>
            <a:br>
              <a:rPr lang="es-ES" dirty="0"/>
            </a:br>
            <a:r>
              <a:rPr lang="es-ES" dirty="0"/>
              <a:t>b) 0 </a:t>
            </a:r>
            <a:br>
              <a:rPr lang="es-ES" dirty="0"/>
            </a:br>
            <a:r>
              <a:rPr lang="es-ES" dirty="0"/>
              <a:t>c) </a:t>
            </a:r>
            <a:r>
              <a:rPr lang="es-ES" dirty="0" err="1"/>
              <a:t>Runtime</a:t>
            </a:r>
            <a:r>
              <a:rPr lang="es-ES" dirty="0"/>
              <a:t> error </a:t>
            </a:r>
            <a:br>
              <a:rPr lang="es-ES" dirty="0"/>
            </a:br>
            <a:r>
              <a:rPr lang="es-ES" b="1" dirty="0"/>
              <a:t>d) </a:t>
            </a:r>
            <a:r>
              <a:rPr lang="es-ES" b="1" dirty="0" err="1"/>
              <a:t>Compilation</a:t>
            </a:r>
            <a:r>
              <a:rPr lang="es-ES" b="1" dirty="0"/>
              <a:t> error</a:t>
            </a:r>
            <a:endParaRPr lang="en-IN" b="1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8884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363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Q8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60405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public class Main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private String function(float </a:t>
            </a:r>
            <a:r>
              <a:rPr lang="en-IN" dirty="0" err="1"/>
              <a:t>i</a:t>
            </a:r>
            <a:r>
              <a:rPr lang="en-IN" dirty="0"/>
              <a:t>, int f)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return ("ABC");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private String function(double </a:t>
            </a:r>
            <a:r>
              <a:rPr lang="en-IN" dirty="0" err="1"/>
              <a:t>i</a:t>
            </a:r>
            <a:r>
              <a:rPr lang="en-IN" dirty="0"/>
              <a:t>, double f)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return ("PQR");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Main </a:t>
            </a:r>
            <a:r>
              <a:rPr lang="en-IN" dirty="0" err="1"/>
              <a:t>obj</a:t>
            </a:r>
            <a:r>
              <a:rPr lang="en-IN" dirty="0"/>
              <a:t> = new Main();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obj.function</a:t>
            </a:r>
            <a:r>
              <a:rPr lang="en-IN" dirty="0"/>
              <a:t>(1.2, 20));	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 smtClean="0"/>
              <a:t>}</a:t>
            </a:r>
          </a:p>
          <a:p>
            <a:pPr marL="0" indent="0">
              <a:buNone/>
            </a:pPr>
            <a:r>
              <a:rPr lang="en-IN" dirty="0"/>
              <a:t>a) </a:t>
            </a:r>
            <a:r>
              <a:rPr lang="en-IN" dirty="0" smtClean="0"/>
              <a:t>ABC</a:t>
            </a:r>
            <a:r>
              <a:rPr lang="en-IN" dirty="0"/>
              <a:t> </a:t>
            </a:r>
            <a:br>
              <a:rPr lang="en-IN" dirty="0"/>
            </a:br>
            <a:r>
              <a:rPr lang="en-IN" dirty="0"/>
              <a:t>b) Compilation error </a:t>
            </a:r>
            <a:br>
              <a:rPr lang="en-IN" dirty="0"/>
            </a:br>
            <a:r>
              <a:rPr lang="en-IN" dirty="0"/>
              <a:t>c) Runtime error </a:t>
            </a:r>
            <a:br>
              <a:rPr lang="en-IN" dirty="0"/>
            </a:br>
            <a:r>
              <a:rPr lang="en-IN" dirty="0"/>
              <a:t>d) </a:t>
            </a:r>
            <a:r>
              <a:rPr lang="en-IN" dirty="0" smtClean="0"/>
              <a:t>PQR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4704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580"/>
            <a:ext cx="10515600" cy="13363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Q8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60405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public class Main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private String function(float </a:t>
            </a:r>
            <a:r>
              <a:rPr lang="en-IN" dirty="0" err="1"/>
              <a:t>i</a:t>
            </a:r>
            <a:r>
              <a:rPr lang="en-IN" dirty="0"/>
              <a:t>, int f)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return ("ABC");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private String function(double </a:t>
            </a:r>
            <a:r>
              <a:rPr lang="en-IN" dirty="0" err="1"/>
              <a:t>i</a:t>
            </a:r>
            <a:r>
              <a:rPr lang="en-IN" dirty="0"/>
              <a:t>, double f)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return ("PQR");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Main </a:t>
            </a:r>
            <a:r>
              <a:rPr lang="en-IN" dirty="0" err="1"/>
              <a:t>obj</a:t>
            </a:r>
            <a:r>
              <a:rPr lang="en-IN" dirty="0"/>
              <a:t> = new Main();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obj.function</a:t>
            </a:r>
            <a:r>
              <a:rPr lang="en-IN" dirty="0"/>
              <a:t>(1.2, 20));	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 smtClean="0"/>
              <a:t>}</a:t>
            </a:r>
          </a:p>
          <a:p>
            <a:pPr marL="0" indent="0">
              <a:buNone/>
            </a:pPr>
            <a:r>
              <a:rPr lang="en-IN" dirty="0"/>
              <a:t>a) </a:t>
            </a:r>
            <a:r>
              <a:rPr lang="en-IN" dirty="0" smtClean="0"/>
              <a:t>ABC</a:t>
            </a:r>
            <a:r>
              <a:rPr lang="en-IN" dirty="0"/>
              <a:t> </a:t>
            </a:r>
            <a:br>
              <a:rPr lang="en-IN" dirty="0"/>
            </a:br>
            <a:r>
              <a:rPr lang="en-IN" dirty="0"/>
              <a:t>b) Compilation error </a:t>
            </a:r>
            <a:br>
              <a:rPr lang="en-IN" dirty="0"/>
            </a:br>
            <a:r>
              <a:rPr lang="en-IN" dirty="0"/>
              <a:t>c) Runtime error </a:t>
            </a:r>
            <a:br>
              <a:rPr lang="en-IN" dirty="0"/>
            </a:br>
            <a:r>
              <a:rPr lang="en-IN" b="1" dirty="0"/>
              <a:t>d) </a:t>
            </a:r>
            <a:r>
              <a:rPr lang="en-IN" b="1" dirty="0" smtClean="0"/>
              <a:t>PQR</a:t>
            </a:r>
            <a:endParaRPr lang="en-IN" b="1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3163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1357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Q9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41048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buNone/>
            </a:pPr>
            <a:r>
              <a:rPr lang="en-IN" dirty="0"/>
              <a:t>class Test1 { </a:t>
            </a:r>
          </a:p>
          <a:p>
            <a:pPr marL="0" indent="0">
              <a:buNone/>
            </a:pPr>
            <a:r>
              <a:rPr lang="en-IN" dirty="0"/>
              <a:t>        int p=2;</a:t>
            </a:r>
          </a:p>
          <a:p>
            <a:pPr marL="0" indent="0"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r>
              <a:rPr lang="en-IN" dirty="0"/>
              <a:t>class Test2 extends Test1 { </a:t>
            </a:r>
          </a:p>
          <a:p>
            <a:pPr marL="0" indent="0">
              <a:buNone/>
            </a:pPr>
            <a:r>
              <a:rPr lang="en-IN" dirty="0"/>
              <a:t>	int q=3;</a:t>
            </a:r>
          </a:p>
          <a:p>
            <a:pPr marL="0" indent="0"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r>
              <a:rPr lang="en-IN" dirty="0"/>
              <a:t>public class CA { </a:t>
            </a:r>
          </a:p>
          <a:p>
            <a:pPr marL="0" indent="0"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 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Test1 </a:t>
            </a:r>
            <a:r>
              <a:rPr lang="en-IN" dirty="0" err="1"/>
              <a:t>obj</a:t>
            </a:r>
            <a:r>
              <a:rPr lang="en-IN" dirty="0"/>
              <a:t> = new Test2(); 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obj.p+obj.q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} 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5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2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Runtime error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3828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1357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Q9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41048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buNone/>
            </a:pPr>
            <a:r>
              <a:rPr lang="en-IN" dirty="0"/>
              <a:t>class Test1 { </a:t>
            </a:r>
          </a:p>
          <a:p>
            <a:pPr marL="0" indent="0">
              <a:buNone/>
            </a:pPr>
            <a:r>
              <a:rPr lang="en-IN" dirty="0"/>
              <a:t>        int p=2;</a:t>
            </a:r>
          </a:p>
          <a:p>
            <a:pPr marL="0" indent="0"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r>
              <a:rPr lang="en-IN" dirty="0"/>
              <a:t>class Test2 extends Test1 { </a:t>
            </a:r>
          </a:p>
          <a:p>
            <a:pPr marL="0" indent="0">
              <a:buNone/>
            </a:pPr>
            <a:r>
              <a:rPr lang="en-IN" dirty="0"/>
              <a:t>	int q=3;</a:t>
            </a:r>
          </a:p>
          <a:p>
            <a:pPr marL="0" indent="0"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r>
              <a:rPr lang="en-IN" dirty="0"/>
              <a:t>public class CA { </a:t>
            </a:r>
          </a:p>
          <a:p>
            <a:pPr marL="0" indent="0"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 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Test1 </a:t>
            </a:r>
            <a:r>
              <a:rPr lang="en-IN" dirty="0" err="1"/>
              <a:t>obj</a:t>
            </a:r>
            <a:r>
              <a:rPr lang="en-IN" dirty="0"/>
              <a:t> = new Test2(); 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obj.p+obj.q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} 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5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b="1" dirty="0"/>
              <a:t>Compile time error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2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Runtime error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613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169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9259" y="965013"/>
            <a:ext cx="5181600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Output of following Java program?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class Base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public void Print()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</a:t>
            </a:r>
            <a:r>
              <a:rPr lang="en-IN" sz="1600" dirty="0" err="1"/>
              <a:t>System.out.println</a:t>
            </a:r>
            <a:r>
              <a:rPr lang="en-IN" sz="1600" dirty="0"/>
              <a:t>("Base");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}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class Derived extends Base {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public void Print()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</a:t>
            </a:r>
            <a:r>
              <a:rPr lang="en-IN" sz="1600" dirty="0" err="1"/>
              <a:t>System.out.println</a:t>
            </a:r>
            <a:r>
              <a:rPr lang="en-IN" sz="1600" dirty="0"/>
              <a:t>("Derived");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class Main{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public static void </a:t>
            </a:r>
            <a:r>
              <a:rPr lang="en-IN" sz="1600" dirty="0" err="1"/>
              <a:t>DoPrint</a:t>
            </a:r>
            <a:r>
              <a:rPr lang="en-IN" sz="1600" dirty="0"/>
              <a:t>( Base o 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</a:t>
            </a:r>
            <a:r>
              <a:rPr lang="en-IN" sz="1600" dirty="0" err="1"/>
              <a:t>o.Print</a:t>
            </a:r>
            <a:r>
              <a:rPr lang="en-IN" sz="1600" dirty="0"/>
              <a:t>();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public static void main(String[] </a:t>
            </a:r>
            <a:r>
              <a:rPr lang="en-IN" sz="1600" dirty="0" err="1"/>
              <a:t>args</a:t>
            </a:r>
            <a:r>
              <a:rPr lang="en-IN" sz="16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Base x = new Base();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Base y = new Derived();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Derived z = new Derived();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</a:t>
            </a:r>
            <a:r>
              <a:rPr lang="en-IN" sz="1600" dirty="0" err="1"/>
              <a:t>DoPrint</a:t>
            </a:r>
            <a:r>
              <a:rPr lang="en-IN" sz="1600" dirty="0"/>
              <a:t>(x);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</a:t>
            </a:r>
            <a:r>
              <a:rPr lang="en-IN" sz="1600" dirty="0" err="1"/>
              <a:t>DoPrint</a:t>
            </a:r>
            <a:r>
              <a:rPr lang="en-IN" sz="1600" dirty="0"/>
              <a:t>(y);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</a:t>
            </a:r>
            <a:r>
              <a:rPr lang="en-IN" sz="1600" dirty="0" err="1"/>
              <a:t>DoPrint</a:t>
            </a:r>
            <a:r>
              <a:rPr lang="en-IN" sz="1600" dirty="0"/>
              <a:t>(z);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806824"/>
            <a:ext cx="5181600" cy="53701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/>
              <a:t>A. Base</a:t>
            </a:r>
          </a:p>
          <a:p>
            <a:pPr marL="0" indent="0">
              <a:buNone/>
            </a:pPr>
            <a:r>
              <a:rPr lang="en-IN" dirty="0"/>
              <a:t>   Derived</a:t>
            </a:r>
          </a:p>
          <a:p>
            <a:pPr marL="0" indent="0">
              <a:buNone/>
            </a:pPr>
            <a:r>
              <a:rPr lang="en-IN" dirty="0"/>
              <a:t>   Derived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B. Base</a:t>
            </a:r>
          </a:p>
          <a:p>
            <a:pPr marL="0" indent="0">
              <a:buNone/>
            </a:pPr>
            <a:r>
              <a:rPr lang="en-IN" dirty="0"/>
              <a:t>   Base</a:t>
            </a:r>
          </a:p>
          <a:p>
            <a:pPr marL="0" indent="0">
              <a:buNone/>
            </a:pPr>
            <a:r>
              <a:rPr lang="en-IN" dirty="0"/>
              <a:t>   Derived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C. Base</a:t>
            </a:r>
          </a:p>
          <a:p>
            <a:pPr marL="0" indent="0">
              <a:buNone/>
            </a:pPr>
            <a:r>
              <a:rPr lang="en-IN" dirty="0"/>
              <a:t>   Derived</a:t>
            </a:r>
          </a:p>
          <a:p>
            <a:pPr marL="0" indent="0">
              <a:buNone/>
            </a:pPr>
            <a:r>
              <a:rPr lang="en-IN" dirty="0"/>
              <a:t>   Base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D. </a:t>
            </a:r>
            <a:r>
              <a:rPr lang="en-IN"/>
              <a:t>Compiler Error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23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93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Q10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buNone/>
            </a:pPr>
            <a:r>
              <a:rPr lang="en-IN" dirty="0"/>
              <a:t>interface Test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dirty="0" err="1"/>
              <a:t>boolean</a:t>
            </a:r>
            <a:r>
              <a:rPr lang="en-IN" dirty="0"/>
              <a:t> check(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p,int</a:t>
            </a:r>
            <a:r>
              <a:rPr lang="en-IN" dirty="0"/>
              <a:t> q);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public class </a:t>
            </a:r>
            <a:r>
              <a:rPr lang="en-IN" dirty="0" smtClean="0"/>
              <a:t>Test{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public static void main(String </a:t>
            </a:r>
            <a:r>
              <a:rPr lang="en-IN" dirty="0" err="1"/>
              <a:t>args</a:t>
            </a:r>
            <a:r>
              <a:rPr lang="en-IN" dirty="0"/>
              <a:t>[])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Test ref=(n1,n2)-&gt;n1*2+n2==n1*n2;</a:t>
            </a:r>
          </a:p>
          <a:p>
            <a:pPr marL="0" indent="0">
              <a:buNone/>
            </a:pP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ref.check</a:t>
            </a:r>
            <a:r>
              <a:rPr lang="en-IN" dirty="0"/>
              <a:t>(5,10));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true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false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Runtime error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6908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93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Q10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buNone/>
            </a:pPr>
            <a:r>
              <a:rPr lang="en-IN" dirty="0"/>
              <a:t>interface Test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dirty="0" err="1"/>
              <a:t>boolean</a:t>
            </a:r>
            <a:r>
              <a:rPr lang="en-IN" dirty="0"/>
              <a:t> check(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p,int</a:t>
            </a:r>
            <a:r>
              <a:rPr lang="en-IN" dirty="0"/>
              <a:t> q);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public class </a:t>
            </a:r>
            <a:r>
              <a:rPr lang="en-IN" dirty="0" smtClean="0"/>
              <a:t>Test{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public static void main(String </a:t>
            </a:r>
            <a:r>
              <a:rPr lang="en-IN" dirty="0" err="1"/>
              <a:t>args</a:t>
            </a:r>
            <a:r>
              <a:rPr lang="en-IN" dirty="0"/>
              <a:t>[])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Test ref=(n1,n2)-&gt;n1*2+n2==n1*n2;</a:t>
            </a:r>
          </a:p>
          <a:p>
            <a:pPr marL="0" indent="0">
              <a:buNone/>
            </a:pP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ref.check</a:t>
            </a:r>
            <a:r>
              <a:rPr lang="en-IN" dirty="0"/>
              <a:t>(5,10));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true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b="1" dirty="0"/>
              <a:t>false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Runtime error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8770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5863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Q11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9973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buNone/>
            </a:pPr>
            <a:r>
              <a:rPr lang="en-IN" dirty="0"/>
              <a:t>@</a:t>
            </a:r>
            <a:r>
              <a:rPr lang="en-IN" dirty="0" err="1"/>
              <a:t>FunctionalInterface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interface Test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  int A(int </a:t>
            </a:r>
            <a:r>
              <a:rPr lang="en-IN" dirty="0" err="1"/>
              <a:t>a,int</a:t>
            </a:r>
            <a:r>
              <a:rPr lang="en-IN" dirty="0"/>
              <a:t> b);</a:t>
            </a:r>
          </a:p>
          <a:p>
            <a:pPr marL="0" indent="0">
              <a:buNone/>
            </a:pPr>
            <a:r>
              <a:rPr lang="en-IN" dirty="0"/>
              <a:t>    static String show()</a:t>
            </a:r>
          </a:p>
          <a:p>
            <a:pPr marL="0" indent="0">
              <a:buNone/>
            </a:pPr>
            <a:r>
              <a:rPr lang="en-IN" dirty="0"/>
              <a:t>    {</a:t>
            </a:r>
          </a:p>
          <a:p>
            <a:pPr marL="0" indent="0">
              <a:buNone/>
            </a:pPr>
            <a:r>
              <a:rPr lang="en-IN" dirty="0"/>
              <a:t>      return "Hello";</a:t>
            </a:r>
          </a:p>
          <a:p>
            <a:pPr marL="0" indent="0">
              <a:buNone/>
            </a:pPr>
            <a:r>
              <a:rPr lang="en-IN" dirty="0"/>
              <a:t>    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public class CA{</a:t>
            </a:r>
          </a:p>
          <a:p>
            <a:pPr marL="0" indent="0">
              <a:buNone/>
            </a:pPr>
            <a:r>
              <a:rPr lang="en-IN" dirty="0"/>
              <a:t>public static void main(String </a:t>
            </a:r>
            <a:r>
              <a:rPr lang="en-IN" dirty="0" err="1"/>
              <a:t>args</a:t>
            </a:r>
            <a:r>
              <a:rPr lang="en-IN" dirty="0"/>
              <a:t>[])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Test ref=(</a:t>
            </a:r>
            <a:r>
              <a:rPr lang="en-IN" dirty="0" err="1"/>
              <a:t>p,q</a:t>
            </a:r>
            <a:r>
              <a:rPr lang="en-IN" dirty="0"/>
              <a:t>)-&gt;</a:t>
            </a:r>
            <a:r>
              <a:rPr lang="en-IN" dirty="0" err="1"/>
              <a:t>p+q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ref.A</a:t>
            </a:r>
            <a:r>
              <a:rPr lang="en-IN" dirty="0"/>
              <a:t>(1,2)+" "+</a:t>
            </a:r>
            <a:r>
              <a:rPr lang="en-IN" dirty="0" err="1"/>
              <a:t>Test.show</a:t>
            </a:r>
            <a:r>
              <a:rPr lang="en-IN" dirty="0"/>
              <a:t>());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3   Hello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Runtime error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Hello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3350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5863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Q11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9973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buNone/>
            </a:pPr>
            <a:r>
              <a:rPr lang="en-IN" dirty="0"/>
              <a:t>@</a:t>
            </a:r>
            <a:r>
              <a:rPr lang="en-IN" dirty="0" err="1"/>
              <a:t>FunctionalInterface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interface Test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  int A(int </a:t>
            </a:r>
            <a:r>
              <a:rPr lang="en-IN" dirty="0" err="1"/>
              <a:t>a,int</a:t>
            </a:r>
            <a:r>
              <a:rPr lang="en-IN" dirty="0"/>
              <a:t> b);</a:t>
            </a:r>
          </a:p>
          <a:p>
            <a:pPr marL="0" indent="0">
              <a:buNone/>
            </a:pPr>
            <a:r>
              <a:rPr lang="en-IN" dirty="0"/>
              <a:t>    static String show()</a:t>
            </a:r>
          </a:p>
          <a:p>
            <a:pPr marL="0" indent="0">
              <a:buNone/>
            </a:pPr>
            <a:r>
              <a:rPr lang="en-IN" dirty="0"/>
              <a:t>    {</a:t>
            </a:r>
          </a:p>
          <a:p>
            <a:pPr marL="0" indent="0">
              <a:buNone/>
            </a:pPr>
            <a:r>
              <a:rPr lang="en-IN" dirty="0"/>
              <a:t>      return "Hello";</a:t>
            </a:r>
          </a:p>
          <a:p>
            <a:pPr marL="0" indent="0">
              <a:buNone/>
            </a:pPr>
            <a:r>
              <a:rPr lang="en-IN" dirty="0"/>
              <a:t>    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public class CA{</a:t>
            </a:r>
          </a:p>
          <a:p>
            <a:pPr marL="0" indent="0">
              <a:buNone/>
            </a:pPr>
            <a:r>
              <a:rPr lang="en-IN" dirty="0"/>
              <a:t>public static void main(String </a:t>
            </a:r>
            <a:r>
              <a:rPr lang="en-IN" dirty="0" err="1"/>
              <a:t>args</a:t>
            </a:r>
            <a:r>
              <a:rPr lang="en-IN" dirty="0"/>
              <a:t>[])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Test ref=(</a:t>
            </a:r>
            <a:r>
              <a:rPr lang="en-IN" dirty="0" err="1"/>
              <a:t>p,q</a:t>
            </a:r>
            <a:r>
              <a:rPr lang="en-IN" dirty="0"/>
              <a:t>)-&gt;</a:t>
            </a:r>
            <a:r>
              <a:rPr lang="en-IN" dirty="0" err="1"/>
              <a:t>p+q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ref.A</a:t>
            </a:r>
            <a:r>
              <a:rPr lang="en-IN" dirty="0"/>
              <a:t>(1,2)+" "+</a:t>
            </a:r>
            <a:r>
              <a:rPr lang="en-IN" dirty="0" err="1"/>
              <a:t>Test.show</a:t>
            </a:r>
            <a:r>
              <a:rPr lang="en-IN" dirty="0"/>
              <a:t>());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b="1" dirty="0"/>
              <a:t>3   Hello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Runtime error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Hello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2255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95487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Q12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5487"/>
            <a:ext cx="10515600" cy="6254937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@</a:t>
            </a:r>
            <a:r>
              <a:rPr lang="en-IN" dirty="0" err="1"/>
              <a:t>FunctionalInterface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interface Test1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int A(int a);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@</a:t>
            </a:r>
            <a:r>
              <a:rPr lang="en-IN" dirty="0" err="1"/>
              <a:t>FunctionalInterface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interface Test2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int B(int b);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@</a:t>
            </a:r>
            <a:r>
              <a:rPr lang="en-IN" dirty="0" err="1"/>
              <a:t>FunctionalInterface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interface Test3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int C();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class </a:t>
            </a:r>
            <a:r>
              <a:rPr lang="en-IN" dirty="0" smtClean="0"/>
              <a:t>Test{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static void main(String </a:t>
            </a:r>
            <a:r>
              <a:rPr lang="en-IN" dirty="0" err="1"/>
              <a:t>args</a:t>
            </a:r>
            <a:r>
              <a:rPr lang="en-IN" dirty="0"/>
              <a:t>[])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Test1 ref1=(n1)-&gt;n1*n1;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Test2 ref2=(n2)-&gt;n2*2;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Test3 ref3=()-&gt;{return ref1.A(2)+ref2.B(3);};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</a:t>
            </a:r>
            <a:r>
              <a:rPr lang="en-IN" dirty="0" err="1"/>
              <a:t>System.out.println</a:t>
            </a:r>
            <a:r>
              <a:rPr lang="en-IN" dirty="0"/>
              <a:t>(ref3.C());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10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Runtime error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0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9366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95487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Q12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5487"/>
            <a:ext cx="10515600" cy="6254937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@</a:t>
            </a:r>
            <a:r>
              <a:rPr lang="en-IN" dirty="0" err="1"/>
              <a:t>FunctionalInterface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interface Test1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int A(int a);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@</a:t>
            </a:r>
            <a:r>
              <a:rPr lang="en-IN" dirty="0" err="1"/>
              <a:t>FunctionalInterface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interface Test2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int B(int b);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@</a:t>
            </a:r>
            <a:r>
              <a:rPr lang="en-IN" dirty="0" err="1"/>
              <a:t>FunctionalInterface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interface Test3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int C();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class </a:t>
            </a:r>
            <a:r>
              <a:rPr lang="en-IN" dirty="0" smtClean="0"/>
              <a:t>Test{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static void main(String </a:t>
            </a:r>
            <a:r>
              <a:rPr lang="en-IN" dirty="0" err="1"/>
              <a:t>args</a:t>
            </a:r>
            <a:r>
              <a:rPr lang="en-IN" dirty="0"/>
              <a:t>[])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Test1 ref1=(n1)-&gt;n1*n1;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Test2 ref2=(n2)-&gt;n2*2;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Test3 ref3=()-&gt;{return ref1.A(2)+ref2.B(3);};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</a:t>
            </a:r>
            <a:r>
              <a:rPr lang="en-IN" dirty="0" err="1"/>
              <a:t>System.out.println</a:t>
            </a:r>
            <a:r>
              <a:rPr lang="en-IN" dirty="0"/>
              <a:t>(ref3.C());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b="1" dirty="0"/>
              <a:t>10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Runtime error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0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4497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654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Q13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588"/>
            <a:ext cx="10515600" cy="57822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buNone/>
            </a:pPr>
            <a:r>
              <a:rPr lang="en-IN" dirty="0"/>
              <a:t>@</a:t>
            </a:r>
            <a:r>
              <a:rPr lang="en-IN" dirty="0" err="1"/>
              <a:t>FunctionalInterface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interface Test1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  int A(int </a:t>
            </a:r>
            <a:r>
              <a:rPr lang="en-IN" dirty="0" err="1"/>
              <a:t>a,int</a:t>
            </a:r>
            <a:r>
              <a:rPr lang="en-IN" dirty="0"/>
              <a:t> b);   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public class CA{</a:t>
            </a:r>
          </a:p>
          <a:p>
            <a:pPr marL="0" indent="0">
              <a:buNone/>
            </a:pPr>
            <a:r>
              <a:rPr lang="en-IN" dirty="0"/>
              <a:t>public static void main(String </a:t>
            </a:r>
            <a:r>
              <a:rPr lang="en-IN" dirty="0" err="1"/>
              <a:t>args</a:t>
            </a:r>
            <a:r>
              <a:rPr lang="en-IN" dirty="0"/>
              <a:t>[])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Test1 ref1=(n1,n2)-&gt;{</a:t>
            </a:r>
          </a:p>
          <a:p>
            <a:pPr marL="0" indent="0">
              <a:buNone/>
            </a:pPr>
            <a:r>
              <a:rPr lang="en-IN" dirty="0"/>
              <a:t>  return n1+2&gt;n2-2?100:200;</a:t>
            </a:r>
          </a:p>
          <a:p>
            <a:pPr marL="0" indent="0">
              <a:buNone/>
            </a:pPr>
            <a:r>
              <a:rPr lang="en-IN" dirty="0"/>
              <a:t>  };</a:t>
            </a:r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dirty="0" err="1"/>
              <a:t>System.out.println</a:t>
            </a:r>
            <a:r>
              <a:rPr lang="en-IN" dirty="0"/>
              <a:t>(ref1.A(1,5));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100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200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Runtime error</a:t>
            </a:r>
          </a:p>
          <a:p>
            <a:pPr marL="0" indent="0">
              <a:buNone/>
            </a:pPr>
            <a:r>
              <a:rPr lang="en-IN" dirty="0"/>
              <a:t> 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08563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654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Q13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588"/>
            <a:ext cx="10515600" cy="57822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buNone/>
            </a:pPr>
            <a:r>
              <a:rPr lang="en-IN" dirty="0"/>
              <a:t>@</a:t>
            </a:r>
            <a:r>
              <a:rPr lang="en-IN" dirty="0" err="1"/>
              <a:t>FunctionalInterface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interface Test1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  int A(int </a:t>
            </a:r>
            <a:r>
              <a:rPr lang="en-IN" dirty="0" err="1"/>
              <a:t>a,int</a:t>
            </a:r>
            <a:r>
              <a:rPr lang="en-IN" dirty="0"/>
              <a:t> b);   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public class CA{</a:t>
            </a:r>
          </a:p>
          <a:p>
            <a:pPr marL="0" indent="0">
              <a:buNone/>
            </a:pPr>
            <a:r>
              <a:rPr lang="en-IN" dirty="0"/>
              <a:t>public static void main(String </a:t>
            </a:r>
            <a:r>
              <a:rPr lang="en-IN" dirty="0" err="1"/>
              <a:t>args</a:t>
            </a:r>
            <a:r>
              <a:rPr lang="en-IN" dirty="0"/>
              <a:t>[])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Test1 ref1=(n1,n2)-&gt;{</a:t>
            </a:r>
          </a:p>
          <a:p>
            <a:pPr marL="0" indent="0">
              <a:buNone/>
            </a:pPr>
            <a:r>
              <a:rPr lang="en-IN" dirty="0"/>
              <a:t>  return n1+2&gt;n2-2?100:200;</a:t>
            </a:r>
          </a:p>
          <a:p>
            <a:pPr marL="0" indent="0">
              <a:buNone/>
            </a:pPr>
            <a:r>
              <a:rPr lang="en-IN" dirty="0"/>
              <a:t>  };</a:t>
            </a:r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dirty="0" err="1"/>
              <a:t>System.out.println</a:t>
            </a:r>
            <a:r>
              <a:rPr lang="en-IN" dirty="0"/>
              <a:t>(ref1.A(1,5));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100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b="1" dirty="0"/>
              <a:t>200</a:t>
            </a:r>
            <a:endParaRPr lang="en-IN" dirty="0"/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Runtime error</a:t>
            </a:r>
          </a:p>
          <a:p>
            <a:pPr marL="0" indent="0">
              <a:buNone/>
            </a:pPr>
            <a:r>
              <a:rPr lang="en-IN" dirty="0"/>
              <a:t> 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5420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8593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Q14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What is the process of defining more than one method in a class differentiated by parameters?</a:t>
            </a:r>
          </a:p>
          <a:p>
            <a:pPr marL="514350" indent="-514350">
              <a:buFont typeface="+mj-lt"/>
              <a:buAutoNum type="alphaUcPeriod"/>
            </a:pPr>
            <a:r>
              <a:rPr lang="en-IN" dirty="0"/>
              <a:t>Method overriding</a:t>
            </a:r>
          </a:p>
          <a:p>
            <a:pPr marL="514350" indent="-514350">
              <a:buFont typeface="+mj-lt"/>
              <a:buAutoNum type="alphaUcPeriod"/>
            </a:pPr>
            <a:r>
              <a:rPr lang="en-IN" dirty="0"/>
              <a:t>Method overloading</a:t>
            </a:r>
          </a:p>
          <a:p>
            <a:pPr marL="514350" indent="-514350">
              <a:buFont typeface="+mj-lt"/>
              <a:buAutoNum type="alphaUcPeriod"/>
            </a:pPr>
            <a:r>
              <a:rPr lang="en-IN" dirty="0"/>
              <a:t>Method chaining</a:t>
            </a:r>
          </a:p>
          <a:p>
            <a:pPr marL="514350" indent="-514350">
              <a:buFont typeface="+mj-lt"/>
              <a:buAutoNum type="alphaUcPeriod"/>
            </a:pPr>
            <a:r>
              <a:rPr lang="en-IN" dirty="0"/>
              <a:t>None of the mentioned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2015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8593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Q14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What is the process of defining more than one method in a class differentiated by parameters?</a:t>
            </a:r>
          </a:p>
          <a:p>
            <a:pPr marL="514350" indent="-514350">
              <a:buFont typeface="+mj-lt"/>
              <a:buAutoNum type="alphaUcPeriod"/>
            </a:pPr>
            <a:r>
              <a:rPr lang="en-IN" dirty="0"/>
              <a:t>Method overriding</a:t>
            </a:r>
          </a:p>
          <a:p>
            <a:pPr marL="514350" indent="-514350">
              <a:buFont typeface="+mj-lt"/>
              <a:buAutoNum type="alphaUcPeriod"/>
            </a:pPr>
            <a:r>
              <a:rPr lang="en-IN" b="1" dirty="0"/>
              <a:t>Method overloading</a:t>
            </a:r>
          </a:p>
          <a:p>
            <a:pPr marL="514350" indent="-514350">
              <a:buFont typeface="+mj-lt"/>
              <a:buAutoNum type="alphaUcPeriod"/>
            </a:pPr>
            <a:r>
              <a:rPr lang="en-IN" dirty="0"/>
              <a:t>Method chaining</a:t>
            </a:r>
          </a:p>
          <a:p>
            <a:pPr marL="514350" indent="-514350">
              <a:buFont typeface="+mj-lt"/>
              <a:buAutoNum type="alphaUcPeriod"/>
            </a:pPr>
            <a:r>
              <a:rPr lang="en-IN" dirty="0"/>
              <a:t>None of the mentioned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7040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169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9259" y="965013"/>
            <a:ext cx="5181600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Output of following Java program?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class Base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public void Print()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</a:t>
            </a:r>
            <a:r>
              <a:rPr lang="en-IN" sz="1600" dirty="0" err="1"/>
              <a:t>System.out.println</a:t>
            </a:r>
            <a:r>
              <a:rPr lang="en-IN" sz="1600" dirty="0"/>
              <a:t>("Base");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}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class Derived extends Base {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public void Print()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</a:t>
            </a:r>
            <a:r>
              <a:rPr lang="en-IN" sz="1600" dirty="0" err="1"/>
              <a:t>System.out.println</a:t>
            </a:r>
            <a:r>
              <a:rPr lang="en-IN" sz="1600" dirty="0"/>
              <a:t>("Derived");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class Main{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public static void </a:t>
            </a:r>
            <a:r>
              <a:rPr lang="en-IN" sz="1600" dirty="0" err="1"/>
              <a:t>DoPrint</a:t>
            </a:r>
            <a:r>
              <a:rPr lang="en-IN" sz="1600" dirty="0"/>
              <a:t>( Base o 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</a:t>
            </a:r>
            <a:r>
              <a:rPr lang="en-IN" sz="1600" dirty="0" err="1"/>
              <a:t>o.Print</a:t>
            </a:r>
            <a:r>
              <a:rPr lang="en-IN" sz="1600" dirty="0"/>
              <a:t>();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public static void main(String[] </a:t>
            </a:r>
            <a:r>
              <a:rPr lang="en-IN" sz="1600" dirty="0" err="1"/>
              <a:t>args</a:t>
            </a:r>
            <a:r>
              <a:rPr lang="en-IN" sz="16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Base x = new Base();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Base y = new Derived();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Derived z = new Derived();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</a:t>
            </a:r>
            <a:r>
              <a:rPr lang="en-IN" sz="1600" dirty="0" err="1"/>
              <a:t>DoPrint</a:t>
            </a:r>
            <a:r>
              <a:rPr lang="en-IN" sz="1600" dirty="0"/>
              <a:t>(x);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</a:t>
            </a:r>
            <a:r>
              <a:rPr lang="en-IN" sz="1600" dirty="0" err="1"/>
              <a:t>DoPrint</a:t>
            </a:r>
            <a:r>
              <a:rPr lang="en-IN" sz="1600" dirty="0"/>
              <a:t>(y);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    </a:t>
            </a:r>
            <a:r>
              <a:rPr lang="en-IN" sz="1600" dirty="0" err="1"/>
              <a:t>DoPrint</a:t>
            </a:r>
            <a:r>
              <a:rPr lang="en-IN" sz="1600" dirty="0"/>
              <a:t>(z);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/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806824"/>
            <a:ext cx="5181600" cy="53701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/>
              <a:t>A. Base</a:t>
            </a:r>
          </a:p>
          <a:p>
            <a:pPr marL="0" indent="0">
              <a:buNone/>
            </a:pPr>
            <a:r>
              <a:rPr lang="en-IN" b="1" dirty="0"/>
              <a:t>   Derived</a:t>
            </a:r>
          </a:p>
          <a:p>
            <a:pPr marL="0" indent="0">
              <a:buNone/>
            </a:pPr>
            <a:r>
              <a:rPr lang="en-IN" b="1" dirty="0"/>
              <a:t>   Derived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B. Base</a:t>
            </a:r>
          </a:p>
          <a:p>
            <a:pPr marL="0" indent="0">
              <a:buNone/>
            </a:pPr>
            <a:r>
              <a:rPr lang="en-IN" dirty="0"/>
              <a:t>   Base</a:t>
            </a:r>
          </a:p>
          <a:p>
            <a:pPr marL="0" indent="0">
              <a:buNone/>
            </a:pPr>
            <a:r>
              <a:rPr lang="en-IN" dirty="0"/>
              <a:t>   Derived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C. Base</a:t>
            </a:r>
          </a:p>
          <a:p>
            <a:pPr marL="0" indent="0">
              <a:buNone/>
            </a:pPr>
            <a:r>
              <a:rPr lang="en-IN" dirty="0"/>
              <a:t>   Derived</a:t>
            </a:r>
          </a:p>
          <a:p>
            <a:pPr marL="0" indent="0">
              <a:buNone/>
            </a:pPr>
            <a:r>
              <a:rPr lang="en-IN" dirty="0"/>
              <a:t>   Base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D. Compiler Error</a:t>
            </a:r>
          </a:p>
        </p:txBody>
      </p:sp>
    </p:spTree>
    <p:extLst>
      <p:ext uri="{BB962C8B-B14F-4D97-AF65-F5344CB8AC3E}">
        <p14:creationId xmlns:p14="http://schemas.microsoft.com/office/powerpoint/2010/main" val="25637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Q15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Predict the output?</a:t>
            </a:r>
          </a:p>
          <a:p>
            <a:pPr marL="0" indent="0">
              <a:buNone/>
            </a:pPr>
            <a:r>
              <a:rPr lang="en-IN" dirty="0"/>
              <a:t>class Main</a:t>
            </a:r>
          </a:p>
          <a:p>
            <a:pPr marL="0" indent="0">
              <a:buNone/>
            </a:pPr>
            <a:r>
              <a:rPr lang="en-IN" dirty="0"/>
              <a:t>    {</a:t>
            </a:r>
          </a:p>
          <a:p>
            <a:pPr marL="0" indent="0">
              <a:buNone/>
            </a:pPr>
            <a:r>
              <a:rPr lang="en-IN" dirty="0"/>
              <a:t>        public static void main(String </a:t>
            </a:r>
            <a:r>
              <a:rPr lang="en-IN" dirty="0" err="1"/>
              <a:t>args</a:t>
            </a:r>
            <a:r>
              <a:rPr lang="en-IN" dirty="0"/>
              <a:t>[])</a:t>
            </a:r>
          </a:p>
          <a:p>
            <a:pPr marL="0" indent="0">
              <a:buNone/>
            </a:pPr>
            <a:r>
              <a:rPr lang="en-IN" dirty="0"/>
              <a:t>            {</a:t>
            </a:r>
          </a:p>
          <a:p>
            <a:pPr marL="0" indent="0">
              <a:buNone/>
            </a:pPr>
            <a:r>
              <a:rPr lang="en-IN" dirty="0"/>
              <a:t>	        int </a:t>
            </a:r>
            <a:r>
              <a:rPr lang="en-IN" dirty="0" err="1"/>
              <a:t>arr</a:t>
            </a:r>
            <a:r>
              <a:rPr lang="en-IN" dirty="0"/>
              <a:t>[] = new int[] {0 , 1, 2, 3, 4, 5, 6, 7, 8, 9};</a:t>
            </a:r>
          </a:p>
          <a:p>
            <a:pPr marL="0" indent="0">
              <a:buNone/>
            </a:pPr>
            <a:r>
              <a:rPr lang="en-IN" dirty="0"/>
              <a:t>	        int n = 4;</a:t>
            </a:r>
          </a:p>
          <a:p>
            <a:pPr marL="0" indent="0">
              <a:buNone/>
            </a:pPr>
            <a:r>
              <a:rPr lang="en-IN" dirty="0"/>
              <a:t>           	        n = </a:t>
            </a:r>
            <a:r>
              <a:rPr lang="en-IN" dirty="0" err="1"/>
              <a:t>arr</a:t>
            </a:r>
            <a:r>
              <a:rPr lang="en-IN" dirty="0"/>
              <a:t>[</a:t>
            </a:r>
            <a:r>
              <a:rPr lang="en-IN" dirty="0" err="1"/>
              <a:t>arr</a:t>
            </a:r>
            <a:r>
              <a:rPr lang="en-IN" dirty="0"/>
              <a:t>[n+1] / 2];</a:t>
            </a:r>
          </a:p>
          <a:p>
            <a:pPr marL="0" indent="0">
              <a:buNone/>
            </a:pPr>
            <a:r>
              <a:rPr lang="en-IN" dirty="0"/>
              <a:t>	        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arr</a:t>
            </a:r>
            <a:r>
              <a:rPr lang="en-IN" dirty="0"/>
              <a:t>[n+1] % 3);</a:t>
            </a:r>
          </a:p>
          <a:p>
            <a:pPr marL="0" indent="0">
              <a:buNone/>
            </a:pPr>
            <a:r>
              <a:rPr lang="en-IN" dirty="0"/>
              <a:t>            }</a:t>
            </a:r>
          </a:p>
          <a:p>
            <a:pPr marL="0" indent="0">
              <a:buNone/>
            </a:pPr>
            <a:r>
              <a:rPr lang="en-IN" dirty="0"/>
              <a:t>    }</a:t>
            </a:r>
          </a:p>
          <a:p>
            <a:pPr marL="0" indent="0">
              <a:buNone/>
            </a:pPr>
            <a:r>
              <a:rPr lang="en-IN" dirty="0"/>
              <a:t>a) 3</a:t>
            </a:r>
          </a:p>
          <a:p>
            <a:pPr marL="0" indent="0">
              <a:buNone/>
            </a:pPr>
            <a:r>
              <a:rPr lang="en-IN" dirty="0"/>
              <a:t>b) 0</a:t>
            </a:r>
          </a:p>
          <a:p>
            <a:pPr marL="0" indent="0">
              <a:buNone/>
            </a:pPr>
            <a:r>
              <a:rPr lang="en-IN" dirty="0"/>
              <a:t>c) 6</a:t>
            </a:r>
          </a:p>
          <a:p>
            <a:pPr marL="0" indent="0">
              <a:buNone/>
            </a:pPr>
            <a:r>
              <a:rPr lang="en-IN" dirty="0"/>
              <a:t>d) 1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5540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Q15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Predict the output?</a:t>
            </a:r>
          </a:p>
          <a:p>
            <a:pPr marL="0" indent="0">
              <a:buNone/>
            </a:pPr>
            <a:r>
              <a:rPr lang="en-IN" dirty="0"/>
              <a:t>class Main</a:t>
            </a:r>
          </a:p>
          <a:p>
            <a:pPr marL="0" indent="0">
              <a:buNone/>
            </a:pPr>
            <a:r>
              <a:rPr lang="en-IN" dirty="0"/>
              <a:t>    {</a:t>
            </a:r>
          </a:p>
          <a:p>
            <a:pPr marL="0" indent="0">
              <a:buNone/>
            </a:pPr>
            <a:r>
              <a:rPr lang="en-IN" dirty="0"/>
              <a:t>        public static void main(String </a:t>
            </a:r>
            <a:r>
              <a:rPr lang="en-IN" dirty="0" err="1"/>
              <a:t>args</a:t>
            </a:r>
            <a:r>
              <a:rPr lang="en-IN" dirty="0"/>
              <a:t>[])</a:t>
            </a:r>
          </a:p>
          <a:p>
            <a:pPr marL="0" indent="0">
              <a:buNone/>
            </a:pPr>
            <a:r>
              <a:rPr lang="en-IN" dirty="0"/>
              <a:t>            {</a:t>
            </a:r>
          </a:p>
          <a:p>
            <a:pPr marL="0" indent="0">
              <a:buNone/>
            </a:pPr>
            <a:r>
              <a:rPr lang="en-IN" dirty="0"/>
              <a:t>	        int </a:t>
            </a:r>
            <a:r>
              <a:rPr lang="en-IN" dirty="0" err="1"/>
              <a:t>arr</a:t>
            </a:r>
            <a:r>
              <a:rPr lang="en-IN" dirty="0"/>
              <a:t>[] = new int[] {0 , 1, 2, 3, 4, 5, 6, 7, 8, 9};</a:t>
            </a:r>
          </a:p>
          <a:p>
            <a:pPr marL="0" indent="0">
              <a:buNone/>
            </a:pPr>
            <a:r>
              <a:rPr lang="en-IN" dirty="0"/>
              <a:t>	        int n = 4;</a:t>
            </a:r>
          </a:p>
          <a:p>
            <a:pPr marL="0" indent="0">
              <a:buNone/>
            </a:pPr>
            <a:r>
              <a:rPr lang="en-IN" dirty="0"/>
              <a:t>           	        n = </a:t>
            </a:r>
            <a:r>
              <a:rPr lang="en-IN" dirty="0" err="1"/>
              <a:t>arr</a:t>
            </a:r>
            <a:r>
              <a:rPr lang="en-IN" dirty="0"/>
              <a:t>[</a:t>
            </a:r>
            <a:r>
              <a:rPr lang="en-IN" dirty="0" err="1"/>
              <a:t>arr</a:t>
            </a:r>
            <a:r>
              <a:rPr lang="en-IN" dirty="0"/>
              <a:t>[n+1] / 2];</a:t>
            </a:r>
          </a:p>
          <a:p>
            <a:pPr marL="0" indent="0">
              <a:buNone/>
            </a:pPr>
            <a:r>
              <a:rPr lang="en-IN" dirty="0"/>
              <a:t>	        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arr</a:t>
            </a:r>
            <a:r>
              <a:rPr lang="en-IN" dirty="0"/>
              <a:t>[n+1] % 3);</a:t>
            </a:r>
          </a:p>
          <a:p>
            <a:pPr marL="0" indent="0">
              <a:buNone/>
            </a:pPr>
            <a:r>
              <a:rPr lang="en-IN" dirty="0"/>
              <a:t>            }</a:t>
            </a:r>
          </a:p>
          <a:p>
            <a:pPr marL="0" indent="0">
              <a:buNone/>
            </a:pPr>
            <a:r>
              <a:rPr lang="en-IN" dirty="0"/>
              <a:t>    }</a:t>
            </a:r>
          </a:p>
          <a:p>
            <a:pPr marL="0" indent="0">
              <a:buNone/>
            </a:pPr>
            <a:r>
              <a:rPr lang="en-IN" dirty="0"/>
              <a:t>a) 3</a:t>
            </a:r>
          </a:p>
          <a:p>
            <a:pPr marL="0" indent="0">
              <a:buNone/>
            </a:pPr>
            <a:r>
              <a:rPr lang="en-IN" b="1" dirty="0"/>
              <a:t>b) 0</a:t>
            </a:r>
          </a:p>
          <a:p>
            <a:pPr marL="0" indent="0">
              <a:buNone/>
            </a:pPr>
            <a:r>
              <a:rPr lang="en-IN" dirty="0"/>
              <a:t>c) 6</a:t>
            </a:r>
          </a:p>
          <a:p>
            <a:pPr marL="0" indent="0">
              <a:buNone/>
            </a:pPr>
            <a:r>
              <a:rPr lang="en-IN" dirty="0"/>
              <a:t>d) 1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9096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169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Q16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79568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/>
              <a:t>What will be the output of the following Java code?</a:t>
            </a:r>
          </a:p>
          <a:p>
            <a:pPr marL="0" indent="0">
              <a:buNone/>
            </a:pPr>
            <a:r>
              <a:rPr lang="en-IN" dirty="0" err="1"/>
              <a:t>enum</a:t>
            </a:r>
            <a:r>
              <a:rPr lang="en-IN" dirty="0"/>
              <a:t> Season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      WINTER, SPRING, SUMMER, FALL</a:t>
            </a:r>
          </a:p>
          <a:p>
            <a:pPr marL="0" indent="0">
              <a:buNone/>
            </a:pPr>
            <a:r>
              <a:rPr lang="en-IN" dirty="0"/>
              <a:t>};</a:t>
            </a:r>
          </a:p>
          <a:p>
            <a:pPr marL="0" indent="0">
              <a:buNone/>
            </a:pPr>
            <a:r>
              <a:rPr lang="en-IN" dirty="0"/>
              <a:t>class Main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public static void main 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Season.FALL.ordinal</a:t>
            </a:r>
            <a:r>
              <a:rPr lang="en-IN" dirty="0"/>
              <a:t>());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 </a:t>
            </a:r>
          </a:p>
          <a:p>
            <a:pPr marL="0" indent="0">
              <a:buNone/>
            </a:pPr>
            <a:r>
              <a:rPr lang="en-IN" dirty="0"/>
              <a:t>a) 0</a:t>
            </a:r>
          </a:p>
          <a:p>
            <a:pPr marL="0" indent="0">
              <a:buNone/>
            </a:pPr>
            <a:r>
              <a:rPr lang="en-IN" dirty="0"/>
              <a:t>b) 1</a:t>
            </a:r>
          </a:p>
          <a:p>
            <a:pPr marL="0" indent="0">
              <a:buNone/>
            </a:pPr>
            <a:r>
              <a:rPr lang="en-IN" dirty="0"/>
              <a:t>c) 2</a:t>
            </a:r>
          </a:p>
          <a:p>
            <a:pPr marL="0" indent="0">
              <a:buNone/>
            </a:pPr>
            <a:r>
              <a:rPr lang="en-IN" dirty="0"/>
              <a:t>d) 3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3117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169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Q16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79568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/>
              <a:t>What will be the output of the following Java code?</a:t>
            </a:r>
          </a:p>
          <a:p>
            <a:pPr marL="0" indent="0">
              <a:buNone/>
            </a:pPr>
            <a:r>
              <a:rPr lang="en-IN" dirty="0" err="1"/>
              <a:t>enum</a:t>
            </a:r>
            <a:r>
              <a:rPr lang="en-IN" dirty="0"/>
              <a:t> Season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      WINTER, SPRING, SUMMER, FALL</a:t>
            </a:r>
          </a:p>
          <a:p>
            <a:pPr marL="0" indent="0">
              <a:buNone/>
            </a:pPr>
            <a:r>
              <a:rPr lang="en-IN" dirty="0"/>
              <a:t>};</a:t>
            </a:r>
          </a:p>
          <a:p>
            <a:pPr marL="0" indent="0">
              <a:buNone/>
            </a:pPr>
            <a:r>
              <a:rPr lang="en-IN" dirty="0"/>
              <a:t>class Main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public static void main 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Season.FALL.ordinal</a:t>
            </a:r>
            <a:r>
              <a:rPr lang="en-IN" dirty="0"/>
              <a:t>());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 </a:t>
            </a:r>
          </a:p>
          <a:p>
            <a:pPr marL="0" indent="0">
              <a:buNone/>
            </a:pPr>
            <a:r>
              <a:rPr lang="en-IN" dirty="0"/>
              <a:t>a) 0</a:t>
            </a:r>
          </a:p>
          <a:p>
            <a:pPr marL="0" indent="0">
              <a:buNone/>
            </a:pPr>
            <a:r>
              <a:rPr lang="en-IN" dirty="0"/>
              <a:t>b) 1</a:t>
            </a:r>
          </a:p>
          <a:p>
            <a:pPr marL="0" indent="0">
              <a:buNone/>
            </a:pPr>
            <a:r>
              <a:rPr lang="en-IN" dirty="0"/>
              <a:t>c) 2</a:t>
            </a:r>
          </a:p>
          <a:p>
            <a:pPr marL="0" indent="0">
              <a:buNone/>
            </a:pPr>
            <a:r>
              <a:rPr lang="en-IN" b="1" dirty="0"/>
              <a:t>d) 3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34020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Q17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48860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/>
              <a:t>What is the output of the following code?</a:t>
            </a:r>
          </a:p>
          <a:p>
            <a:pPr marL="0" indent="0">
              <a:buNone/>
            </a:pPr>
            <a:r>
              <a:rPr lang="en-IN" dirty="0"/>
              <a:t>class Test {</a:t>
            </a:r>
          </a:p>
          <a:p>
            <a:pPr marL="0" indent="0"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 {</a:t>
            </a:r>
          </a:p>
          <a:p>
            <a:pPr marL="0" indent="0">
              <a:buNone/>
            </a:pPr>
            <a:r>
              <a:rPr lang="en-IN" dirty="0"/>
              <a:t>		for(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 = 0; 1; </a:t>
            </a:r>
            <a:r>
              <a:rPr lang="en-IN" dirty="0" err="1"/>
              <a:t>i</a:t>
            </a:r>
            <a:r>
              <a:rPr lang="en-IN" dirty="0"/>
              <a:t>++) {</a:t>
            </a:r>
          </a:p>
          <a:p>
            <a:pPr marL="0" indent="0">
              <a:buNone/>
            </a:pPr>
            <a:r>
              <a:rPr lang="en-IN" dirty="0"/>
              <a:t>			</a:t>
            </a:r>
            <a:r>
              <a:rPr lang="en-IN" dirty="0" err="1"/>
              <a:t>System.out.println</a:t>
            </a:r>
            <a:r>
              <a:rPr lang="en-IN" dirty="0"/>
              <a:t>("Hello");</a:t>
            </a:r>
          </a:p>
          <a:p>
            <a:pPr marL="0" indent="0">
              <a:buNone/>
            </a:pPr>
            <a:r>
              <a:rPr lang="en-IN" dirty="0"/>
              <a:t>			break;</a:t>
            </a:r>
          </a:p>
          <a:p>
            <a:pPr marL="0" indent="0">
              <a:buNone/>
            </a:pPr>
            <a:r>
              <a:rPr lang="en-IN" dirty="0"/>
              <a:t>		}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a. Hello</a:t>
            </a:r>
          </a:p>
          <a:p>
            <a:pPr marL="0" indent="0">
              <a:buNone/>
            </a:pPr>
            <a:r>
              <a:rPr lang="en-IN" dirty="0"/>
              <a:t>b. Hello will be printed infinite time</a:t>
            </a:r>
          </a:p>
          <a:p>
            <a:pPr marL="0" indent="0">
              <a:buNone/>
            </a:pPr>
            <a:r>
              <a:rPr lang="en-IN" dirty="0"/>
              <a:t>c. Compile time error</a:t>
            </a:r>
          </a:p>
          <a:p>
            <a:pPr marL="0" indent="0">
              <a:buNone/>
            </a:pPr>
            <a:r>
              <a:rPr lang="en-IN" dirty="0"/>
              <a:t>d. None of these.</a:t>
            </a:r>
          </a:p>
          <a:p>
            <a:pPr marL="0" indent="0">
              <a:buNone/>
            </a:pPr>
            <a:r>
              <a:rPr lang="en-IN" dirty="0"/>
              <a:t> 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3810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Q17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48860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/>
              <a:t>What is the output of the following code?</a:t>
            </a:r>
          </a:p>
          <a:p>
            <a:pPr marL="0" indent="0">
              <a:buNone/>
            </a:pPr>
            <a:r>
              <a:rPr lang="en-IN" dirty="0"/>
              <a:t>class Test {</a:t>
            </a:r>
          </a:p>
          <a:p>
            <a:pPr marL="0" indent="0"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 {</a:t>
            </a:r>
          </a:p>
          <a:p>
            <a:pPr marL="0" indent="0">
              <a:buNone/>
            </a:pPr>
            <a:r>
              <a:rPr lang="en-IN" dirty="0"/>
              <a:t>		for(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 = 0; 1; </a:t>
            </a:r>
            <a:r>
              <a:rPr lang="en-IN" dirty="0" err="1"/>
              <a:t>i</a:t>
            </a:r>
            <a:r>
              <a:rPr lang="en-IN" dirty="0"/>
              <a:t>++) {</a:t>
            </a:r>
          </a:p>
          <a:p>
            <a:pPr marL="0" indent="0">
              <a:buNone/>
            </a:pPr>
            <a:r>
              <a:rPr lang="en-IN" dirty="0"/>
              <a:t>			</a:t>
            </a:r>
            <a:r>
              <a:rPr lang="en-IN" dirty="0" err="1"/>
              <a:t>System.out.println</a:t>
            </a:r>
            <a:r>
              <a:rPr lang="en-IN" dirty="0"/>
              <a:t>("Hello");</a:t>
            </a:r>
          </a:p>
          <a:p>
            <a:pPr marL="0" indent="0">
              <a:buNone/>
            </a:pPr>
            <a:r>
              <a:rPr lang="en-IN" dirty="0"/>
              <a:t>			break;</a:t>
            </a:r>
          </a:p>
          <a:p>
            <a:pPr marL="0" indent="0">
              <a:buNone/>
            </a:pPr>
            <a:r>
              <a:rPr lang="en-IN" dirty="0"/>
              <a:t>		}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a. Hello</a:t>
            </a:r>
          </a:p>
          <a:p>
            <a:pPr marL="0" indent="0">
              <a:buNone/>
            </a:pPr>
            <a:r>
              <a:rPr lang="en-IN" dirty="0"/>
              <a:t>b. Hello will be printed infinite time</a:t>
            </a:r>
          </a:p>
          <a:p>
            <a:pPr marL="0" indent="0">
              <a:buNone/>
            </a:pPr>
            <a:r>
              <a:rPr lang="en-IN" b="1" dirty="0"/>
              <a:t>c. Compile time error</a:t>
            </a:r>
          </a:p>
          <a:p>
            <a:pPr marL="0" indent="0">
              <a:buNone/>
            </a:pPr>
            <a:r>
              <a:rPr lang="en-IN" dirty="0"/>
              <a:t>d. None of these.</a:t>
            </a:r>
          </a:p>
          <a:p>
            <a:pPr marL="0" indent="0">
              <a:buNone/>
            </a:pPr>
            <a:r>
              <a:rPr lang="en-IN" dirty="0"/>
              <a:t> 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98081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Q18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buNone/>
            </a:pPr>
            <a:r>
              <a:rPr lang="en-IN" dirty="0"/>
              <a:t>public class Test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short x=45;</a:t>
            </a:r>
          </a:p>
          <a:p>
            <a:pPr marL="0" indent="0">
              <a:buNone/>
            </a:pPr>
            <a:r>
              <a:rPr lang="en-IN" dirty="0"/>
              <a:t>byte y=x;</a:t>
            </a:r>
          </a:p>
          <a:p>
            <a:pPr marL="0" indent="0">
              <a:buNone/>
            </a:pPr>
            <a:r>
              <a:rPr lang="en-IN" dirty="0" err="1"/>
              <a:t>System.out.println</a:t>
            </a:r>
            <a:r>
              <a:rPr lang="en-IN" dirty="0"/>
              <a:t>(y);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45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0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-1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00753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Q18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buNone/>
            </a:pPr>
            <a:r>
              <a:rPr lang="en-IN" dirty="0"/>
              <a:t>public class Test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short x=45;</a:t>
            </a:r>
          </a:p>
          <a:p>
            <a:pPr marL="0" indent="0">
              <a:buNone/>
            </a:pPr>
            <a:r>
              <a:rPr lang="en-IN" dirty="0"/>
              <a:t>byte y=x;</a:t>
            </a:r>
          </a:p>
          <a:p>
            <a:pPr marL="0" indent="0">
              <a:buNone/>
            </a:pPr>
            <a:r>
              <a:rPr lang="en-IN" dirty="0" err="1"/>
              <a:t>System.out.println</a:t>
            </a:r>
            <a:r>
              <a:rPr lang="en-IN" dirty="0"/>
              <a:t>(y);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45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0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b="1" dirty="0"/>
              <a:t>Compile time error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IN" dirty="0"/>
              <a:t>-1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8442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Q19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52454"/>
            <a:ext cx="9753600" cy="4297680"/>
          </a:xfrm>
        </p:spPr>
      </p:pic>
    </p:spTree>
    <p:extLst>
      <p:ext uri="{BB962C8B-B14F-4D97-AF65-F5344CB8AC3E}">
        <p14:creationId xmlns:p14="http://schemas.microsoft.com/office/powerpoint/2010/main" val="390386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Q19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52454"/>
            <a:ext cx="9753600" cy="4297680"/>
          </a:xfrm>
        </p:spPr>
      </p:pic>
      <p:sp>
        <p:nvSpPr>
          <p:cNvPr id="3" name="TextBox 2"/>
          <p:cNvSpPr txBox="1"/>
          <p:nvPr/>
        </p:nvSpPr>
        <p:spPr>
          <a:xfrm>
            <a:off x="8807824" y="4531659"/>
            <a:ext cx="1748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B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787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302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748146"/>
            <a:ext cx="10515600" cy="54288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/>
              <a:t>Which of the following is/are true about constructors in Java?</a:t>
            </a:r>
          </a:p>
          <a:p>
            <a:pPr marL="0" indent="0">
              <a:buNone/>
            </a:pPr>
            <a:r>
              <a:rPr lang="en-IN" dirty="0"/>
              <a:t>1) Constructor name should be same as class name.</a:t>
            </a:r>
          </a:p>
          <a:p>
            <a:pPr marL="0" indent="0">
              <a:buNone/>
            </a:pPr>
            <a:r>
              <a:rPr lang="en-IN" dirty="0"/>
              <a:t>2) If you don't define a constructor for a class, </a:t>
            </a:r>
          </a:p>
          <a:p>
            <a:pPr marL="0" indent="0">
              <a:buNone/>
            </a:pPr>
            <a:r>
              <a:rPr lang="en-IN" dirty="0"/>
              <a:t>    a default </a:t>
            </a:r>
            <a:r>
              <a:rPr lang="en-IN" dirty="0" err="1"/>
              <a:t>parameterless</a:t>
            </a:r>
            <a:r>
              <a:rPr lang="en-IN" dirty="0"/>
              <a:t> constructor is automatically</a:t>
            </a:r>
          </a:p>
          <a:p>
            <a:pPr marL="0" indent="0">
              <a:buNone/>
            </a:pPr>
            <a:r>
              <a:rPr lang="en-IN" dirty="0"/>
              <a:t>    created by the compiler. </a:t>
            </a:r>
          </a:p>
          <a:p>
            <a:pPr marL="0" indent="0">
              <a:buNone/>
            </a:pPr>
            <a:r>
              <a:rPr lang="en-IN" dirty="0"/>
              <a:t>3) The default constructor calls super() and initializes all </a:t>
            </a:r>
          </a:p>
          <a:p>
            <a:pPr marL="0" indent="0">
              <a:buNone/>
            </a:pPr>
            <a:r>
              <a:rPr lang="en-IN" dirty="0"/>
              <a:t>   instance variables to default value like 0, null.</a:t>
            </a:r>
          </a:p>
          <a:p>
            <a:pPr marL="0" indent="0">
              <a:buNone/>
            </a:pPr>
            <a:r>
              <a:rPr lang="en-IN" dirty="0"/>
              <a:t>4) If we want to parent class constructor, it must be called in </a:t>
            </a:r>
          </a:p>
          <a:p>
            <a:pPr marL="0" indent="0">
              <a:buNone/>
            </a:pPr>
            <a:r>
              <a:rPr lang="en-IN" dirty="0"/>
              <a:t>   first line of constructor.</a:t>
            </a:r>
          </a:p>
          <a:p>
            <a:pPr marL="0" indent="0">
              <a:buNone/>
            </a:pPr>
            <a:r>
              <a:rPr lang="en-IN" dirty="0"/>
              <a:t>A.1</a:t>
            </a:r>
          </a:p>
          <a:p>
            <a:pPr marL="0" indent="0">
              <a:buNone/>
            </a:pPr>
            <a:r>
              <a:rPr lang="en-IN" dirty="0"/>
              <a:t>B.1, 2</a:t>
            </a:r>
          </a:p>
          <a:p>
            <a:pPr marL="0" indent="0">
              <a:buNone/>
            </a:pPr>
            <a:r>
              <a:rPr lang="en-IN" dirty="0"/>
              <a:t>C.1, 2 and 3</a:t>
            </a:r>
          </a:p>
          <a:p>
            <a:pPr marL="0" indent="0">
              <a:buNone/>
            </a:pPr>
            <a:r>
              <a:rPr lang="en-IN" dirty="0"/>
              <a:t>D.1, 2, 3 and 4</a:t>
            </a:r>
          </a:p>
        </p:txBody>
      </p:sp>
    </p:spTree>
    <p:extLst>
      <p:ext uri="{BB962C8B-B14F-4D97-AF65-F5344CB8AC3E}">
        <p14:creationId xmlns:p14="http://schemas.microsoft.com/office/powerpoint/2010/main" val="15101077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Q20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463" y="1825625"/>
            <a:ext cx="7591073" cy="4351338"/>
          </a:xfrm>
        </p:spPr>
      </p:pic>
    </p:spTree>
    <p:extLst>
      <p:ext uri="{BB962C8B-B14F-4D97-AF65-F5344CB8AC3E}">
        <p14:creationId xmlns:p14="http://schemas.microsoft.com/office/powerpoint/2010/main" val="31525369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Q20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463" y="1825625"/>
            <a:ext cx="7591073" cy="4351338"/>
          </a:xfrm>
        </p:spPr>
      </p:pic>
      <p:sp>
        <p:nvSpPr>
          <p:cNvPr id="3" name="TextBox 2"/>
          <p:cNvSpPr txBox="1"/>
          <p:nvPr/>
        </p:nvSpPr>
        <p:spPr>
          <a:xfrm>
            <a:off x="9076765" y="4733365"/>
            <a:ext cx="2178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07237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149972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9624"/>
            <a:ext cx="10515600" cy="5827339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class Evaluation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void task()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class </a:t>
            </a:r>
            <a:r>
              <a:rPr lang="en-IN" dirty="0" err="1"/>
              <a:t>Test_local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static final int a=100;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int value()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return 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</a:t>
            </a:r>
            <a:r>
              <a:rPr lang="en-IN" dirty="0" err="1"/>
              <a:t>Test_local</a:t>
            </a:r>
            <a:r>
              <a:rPr lang="en-IN" dirty="0"/>
              <a:t> </a:t>
            </a:r>
            <a:r>
              <a:rPr lang="en-IN" dirty="0" err="1"/>
              <a:t>obj</a:t>
            </a:r>
            <a:r>
              <a:rPr lang="en-IN" dirty="0"/>
              <a:t>=new </a:t>
            </a:r>
            <a:r>
              <a:rPr lang="en-IN" dirty="0" err="1"/>
              <a:t>Test_local</a:t>
            </a:r>
            <a:r>
              <a:rPr lang="en-IN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obj.value</a:t>
            </a:r>
            <a:r>
              <a:rPr lang="en-IN" dirty="0"/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class </a:t>
            </a:r>
            <a:r>
              <a:rPr lang="en-IN" dirty="0" smtClean="0"/>
              <a:t>Task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static void main(String[] </a:t>
            </a:r>
            <a:r>
              <a:rPr lang="en-IN" dirty="0" err="1"/>
              <a:t>args</a:t>
            </a:r>
            <a:r>
              <a:rPr lang="en-IN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Evaluation ref=new Evaluation();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</a:t>
            </a:r>
            <a:r>
              <a:rPr lang="en-IN" dirty="0" err="1"/>
              <a:t>ref.task</a:t>
            </a:r>
            <a:r>
              <a:rPr lang="en-IN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100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0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Runtime error  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43712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149972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9624"/>
            <a:ext cx="10515600" cy="5827339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class Evaluation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void task()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class </a:t>
            </a:r>
            <a:r>
              <a:rPr lang="en-IN" dirty="0" err="1"/>
              <a:t>Test_local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static final int a=100;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int value()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return 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</a:t>
            </a:r>
            <a:r>
              <a:rPr lang="en-IN" dirty="0" err="1"/>
              <a:t>Test_local</a:t>
            </a:r>
            <a:r>
              <a:rPr lang="en-IN" dirty="0"/>
              <a:t> </a:t>
            </a:r>
            <a:r>
              <a:rPr lang="en-IN" dirty="0" err="1"/>
              <a:t>obj</a:t>
            </a:r>
            <a:r>
              <a:rPr lang="en-IN" dirty="0"/>
              <a:t>=new </a:t>
            </a:r>
            <a:r>
              <a:rPr lang="en-IN" dirty="0" err="1"/>
              <a:t>Test_local</a:t>
            </a:r>
            <a:r>
              <a:rPr lang="en-IN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obj.value</a:t>
            </a:r>
            <a:r>
              <a:rPr lang="en-IN" dirty="0"/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class </a:t>
            </a:r>
            <a:r>
              <a:rPr lang="en-IN" dirty="0" smtClean="0"/>
              <a:t>Task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static void main(String[] </a:t>
            </a:r>
            <a:r>
              <a:rPr lang="en-IN" dirty="0" err="1"/>
              <a:t>args</a:t>
            </a:r>
            <a:r>
              <a:rPr lang="en-IN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Evaluation ref=new Evaluation();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</a:t>
            </a:r>
            <a:r>
              <a:rPr lang="en-IN" dirty="0" err="1"/>
              <a:t>ref.task</a:t>
            </a:r>
            <a:r>
              <a:rPr lang="en-IN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b="1" dirty="0"/>
              <a:t>100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0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Runtime error  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48153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5487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755341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abstract class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static int x=1,y=2;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abstract void 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static int result()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return x*y;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class </a:t>
            </a:r>
            <a:r>
              <a:rPr lang="en-IN" dirty="0" smtClean="0"/>
              <a:t>Task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 Test ref = new Test()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  void show()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  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Test.result</a:t>
            </a:r>
            <a:r>
              <a:rPr lang="en-IN" dirty="0"/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    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</a:t>
            </a:r>
            <a:r>
              <a:rPr lang="en-IN" dirty="0" err="1"/>
              <a:t>ref.show</a:t>
            </a:r>
            <a:r>
              <a:rPr lang="en-IN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Runtime error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2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0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05899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5487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755341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abstract class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static int x=1,y=2;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abstract void 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static int result()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return x*y;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class </a:t>
            </a:r>
            <a:r>
              <a:rPr lang="en-IN" dirty="0" smtClean="0"/>
              <a:t>Task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 Test ref = new Test()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  void show()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  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Test.result</a:t>
            </a:r>
            <a:r>
              <a:rPr lang="en-IN" dirty="0"/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    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</a:t>
            </a:r>
            <a:r>
              <a:rPr lang="en-IN" dirty="0" err="1"/>
              <a:t>ref.show</a:t>
            </a:r>
            <a:r>
              <a:rPr lang="en-IN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Runtime error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b="1" dirty="0"/>
              <a:t>2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0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30789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3582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5828"/>
            <a:ext cx="10515600" cy="5641135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interface  Test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void show1();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void show2();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class </a:t>
            </a:r>
            <a:r>
              <a:rPr lang="en-IN" dirty="0" smtClean="0"/>
              <a:t>Task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Test </a:t>
            </a:r>
            <a:r>
              <a:rPr lang="en-IN" dirty="0" err="1"/>
              <a:t>obj</a:t>
            </a:r>
            <a:r>
              <a:rPr lang="en-IN" dirty="0"/>
              <a:t> = new Test()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    public void show1()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        </a:t>
            </a:r>
            <a:r>
              <a:rPr lang="en-IN" dirty="0" err="1"/>
              <a:t>System.out.println</a:t>
            </a:r>
            <a:r>
              <a:rPr lang="en-IN" dirty="0" smtClean="0"/>
              <a:t>(“Hello");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obj.show1();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 smtClean="0"/>
              <a:t>Hello</a:t>
            </a:r>
            <a:endParaRPr lang="en-IN" dirty="0"/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Compile time error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Runtime error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Blank Output</a:t>
            </a:r>
          </a:p>
          <a:p>
            <a:pPr marL="514350" indent="-514350">
              <a:buFont typeface="+mj-lt"/>
              <a:buAutoNum type="alphaU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78369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3582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5828"/>
            <a:ext cx="10515600" cy="5641135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interface  Test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void show1();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void show2();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class </a:t>
            </a:r>
            <a:r>
              <a:rPr lang="en-IN" dirty="0" smtClean="0"/>
              <a:t>Task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Test </a:t>
            </a:r>
            <a:r>
              <a:rPr lang="en-IN" dirty="0" err="1"/>
              <a:t>obj</a:t>
            </a:r>
            <a:r>
              <a:rPr lang="en-IN" dirty="0"/>
              <a:t> = new Test()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    public void show1()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        </a:t>
            </a:r>
            <a:r>
              <a:rPr lang="en-IN" dirty="0" err="1"/>
              <a:t>System.out.println</a:t>
            </a:r>
            <a:r>
              <a:rPr lang="en-IN" dirty="0" smtClean="0"/>
              <a:t>(“Hello");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obj.show1();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CA2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b="1" dirty="0"/>
              <a:t>Compile time error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Runtime error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UcPeriod"/>
            </a:pPr>
            <a:r>
              <a:rPr lang="en-IN" dirty="0"/>
              <a:t>Blank Output</a:t>
            </a:r>
          </a:p>
          <a:p>
            <a:pPr marL="514350" indent="-514350">
              <a:buFont typeface="+mj-lt"/>
              <a:buAutoNum type="alphaU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21870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88" y="0"/>
            <a:ext cx="10515600" cy="50893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8934"/>
            <a:ext cx="10515600" cy="566802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import </a:t>
            </a:r>
            <a:r>
              <a:rPr lang="en-IN" dirty="0" err="1"/>
              <a:t>java.util</a:t>
            </a:r>
            <a:r>
              <a:rPr lang="en-IN" dirty="0"/>
              <a:t>.*;</a:t>
            </a:r>
          </a:p>
          <a:p>
            <a:pPr marL="0" indent="0">
              <a:buNone/>
            </a:pPr>
            <a:r>
              <a:rPr lang="en-IN" dirty="0"/>
              <a:t>public class Main {</a:t>
            </a:r>
          </a:p>
          <a:p>
            <a:pPr marL="0" indent="0"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TreeSet</a:t>
            </a:r>
            <a:r>
              <a:rPr lang="en-IN" dirty="0"/>
              <a:t>&lt;String&gt; </a:t>
            </a:r>
            <a:r>
              <a:rPr lang="en-IN" dirty="0" err="1"/>
              <a:t>treeSet</a:t>
            </a:r>
            <a:r>
              <a:rPr lang="en-IN" dirty="0"/>
              <a:t> = new </a:t>
            </a:r>
            <a:r>
              <a:rPr lang="en-IN" dirty="0" err="1"/>
              <a:t>TreeSet</a:t>
            </a:r>
            <a:r>
              <a:rPr lang="en-IN" dirty="0"/>
              <a:t>&lt;&gt;();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treeSet.add</a:t>
            </a:r>
            <a:r>
              <a:rPr lang="en-IN" dirty="0" smtClean="0"/>
              <a:t>(“B");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treeSet.add</a:t>
            </a:r>
            <a:r>
              <a:rPr lang="en-IN" dirty="0" smtClean="0"/>
              <a:t>(“A");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treeSet.add</a:t>
            </a:r>
            <a:r>
              <a:rPr lang="en-IN" dirty="0" smtClean="0"/>
              <a:t>(“D");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treeSet.add</a:t>
            </a:r>
            <a:r>
              <a:rPr lang="en-IN" dirty="0" smtClean="0"/>
              <a:t>(“C");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	for (String temp : </a:t>
            </a:r>
            <a:r>
              <a:rPr lang="en-IN" dirty="0" err="1"/>
              <a:t>treeSet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			</a:t>
            </a:r>
            <a:r>
              <a:rPr lang="en-IN" dirty="0" err="1"/>
              <a:t>System.out.printf</a:t>
            </a:r>
            <a:r>
              <a:rPr lang="en-IN" dirty="0"/>
              <a:t>(temp + " ");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 smtClean="0"/>
              <a:t>OP1.  A   B   C   D</a:t>
            </a:r>
          </a:p>
          <a:p>
            <a:pPr marL="0" indent="0">
              <a:buNone/>
            </a:pPr>
            <a:r>
              <a:rPr lang="en-IN" dirty="0" smtClean="0"/>
              <a:t>OP2.  B   A   D   C</a:t>
            </a:r>
          </a:p>
          <a:p>
            <a:pPr marL="0" indent="0">
              <a:buNone/>
            </a:pPr>
            <a:r>
              <a:rPr lang="en-IN" dirty="0" smtClean="0"/>
              <a:t>OP3.  </a:t>
            </a:r>
            <a:r>
              <a:rPr lang="en-IN" dirty="0"/>
              <a:t>D</a:t>
            </a:r>
            <a:r>
              <a:rPr lang="en-IN" dirty="0" smtClean="0"/>
              <a:t>   C   B   A</a:t>
            </a:r>
          </a:p>
          <a:p>
            <a:pPr marL="0" indent="0">
              <a:buNone/>
            </a:pPr>
            <a:r>
              <a:rPr lang="en-IN" dirty="0" smtClean="0"/>
              <a:t>OP4. None of these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51196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88" y="0"/>
            <a:ext cx="10515600" cy="50893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8934"/>
            <a:ext cx="10515600" cy="566802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import </a:t>
            </a:r>
            <a:r>
              <a:rPr lang="en-IN" dirty="0" err="1"/>
              <a:t>java.util</a:t>
            </a:r>
            <a:r>
              <a:rPr lang="en-IN" dirty="0"/>
              <a:t>.*;</a:t>
            </a:r>
          </a:p>
          <a:p>
            <a:pPr marL="0" indent="0">
              <a:buNone/>
            </a:pPr>
            <a:r>
              <a:rPr lang="en-IN" dirty="0"/>
              <a:t>public class Main {</a:t>
            </a:r>
          </a:p>
          <a:p>
            <a:pPr marL="0" indent="0"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TreeSet</a:t>
            </a:r>
            <a:r>
              <a:rPr lang="en-IN" dirty="0"/>
              <a:t>&lt;String&gt; </a:t>
            </a:r>
            <a:r>
              <a:rPr lang="en-IN" dirty="0" err="1"/>
              <a:t>treeSet</a:t>
            </a:r>
            <a:r>
              <a:rPr lang="en-IN" dirty="0"/>
              <a:t> = new </a:t>
            </a:r>
            <a:r>
              <a:rPr lang="en-IN" dirty="0" err="1"/>
              <a:t>TreeSet</a:t>
            </a:r>
            <a:r>
              <a:rPr lang="en-IN" dirty="0"/>
              <a:t>&lt;&gt;();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treeSet.add</a:t>
            </a:r>
            <a:r>
              <a:rPr lang="en-IN" dirty="0" smtClean="0"/>
              <a:t>(“B");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treeSet.add</a:t>
            </a:r>
            <a:r>
              <a:rPr lang="en-IN" dirty="0" smtClean="0"/>
              <a:t>(“A");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treeSet.add</a:t>
            </a:r>
            <a:r>
              <a:rPr lang="en-IN" dirty="0" smtClean="0"/>
              <a:t>(“D");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treeSet.add</a:t>
            </a:r>
            <a:r>
              <a:rPr lang="en-IN" dirty="0" smtClean="0"/>
              <a:t>(“C");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	for (String temp : </a:t>
            </a:r>
            <a:r>
              <a:rPr lang="en-IN" dirty="0" err="1"/>
              <a:t>treeSet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			</a:t>
            </a:r>
            <a:r>
              <a:rPr lang="en-IN" dirty="0" err="1"/>
              <a:t>System.out.printf</a:t>
            </a:r>
            <a:r>
              <a:rPr lang="en-IN" dirty="0"/>
              <a:t>(temp + " ");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b="1" dirty="0" smtClean="0"/>
              <a:t>OP1.  A   B   C   D</a:t>
            </a:r>
          </a:p>
          <a:p>
            <a:pPr marL="0" indent="0">
              <a:buNone/>
            </a:pPr>
            <a:r>
              <a:rPr lang="en-IN" dirty="0" smtClean="0"/>
              <a:t>OP2.  B   A   D   C</a:t>
            </a:r>
          </a:p>
          <a:p>
            <a:pPr marL="0" indent="0">
              <a:buNone/>
            </a:pPr>
            <a:r>
              <a:rPr lang="en-IN" dirty="0" smtClean="0"/>
              <a:t>OP3.  </a:t>
            </a:r>
            <a:r>
              <a:rPr lang="en-IN" dirty="0"/>
              <a:t>D</a:t>
            </a:r>
            <a:r>
              <a:rPr lang="en-IN" dirty="0" smtClean="0"/>
              <a:t>   C   B   A</a:t>
            </a:r>
          </a:p>
          <a:p>
            <a:pPr marL="0" indent="0">
              <a:buNone/>
            </a:pPr>
            <a:r>
              <a:rPr lang="en-IN" dirty="0" smtClean="0"/>
              <a:t>OP4. None of these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7026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302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748146"/>
            <a:ext cx="10515600" cy="54288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/>
              <a:t>Which of the following is/are true about constructors in Java?</a:t>
            </a:r>
          </a:p>
          <a:p>
            <a:pPr marL="0" indent="0">
              <a:buNone/>
            </a:pPr>
            <a:r>
              <a:rPr lang="en-IN" dirty="0"/>
              <a:t>1) Constructor name should be same as class name.</a:t>
            </a:r>
          </a:p>
          <a:p>
            <a:pPr marL="0" indent="0">
              <a:buNone/>
            </a:pPr>
            <a:r>
              <a:rPr lang="en-IN" dirty="0"/>
              <a:t>2) If you don't define a constructor for a class, </a:t>
            </a:r>
          </a:p>
          <a:p>
            <a:pPr marL="0" indent="0">
              <a:buNone/>
            </a:pPr>
            <a:r>
              <a:rPr lang="en-IN" dirty="0"/>
              <a:t>    a default </a:t>
            </a:r>
            <a:r>
              <a:rPr lang="en-IN" dirty="0" err="1"/>
              <a:t>parameterless</a:t>
            </a:r>
            <a:r>
              <a:rPr lang="en-IN" dirty="0"/>
              <a:t> constructor is automatically</a:t>
            </a:r>
          </a:p>
          <a:p>
            <a:pPr marL="0" indent="0">
              <a:buNone/>
            </a:pPr>
            <a:r>
              <a:rPr lang="en-IN" dirty="0"/>
              <a:t>    created by the compiler. </a:t>
            </a:r>
          </a:p>
          <a:p>
            <a:pPr marL="0" indent="0">
              <a:buNone/>
            </a:pPr>
            <a:r>
              <a:rPr lang="en-IN" dirty="0"/>
              <a:t>3) The default constructor calls super() and initializes all </a:t>
            </a:r>
          </a:p>
          <a:p>
            <a:pPr marL="0" indent="0">
              <a:buNone/>
            </a:pPr>
            <a:r>
              <a:rPr lang="en-IN" dirty="0"/>
              <a:t>   instance variables to default value like 0, null.</a:t>
            </a:r>
          </a:p>
          <a:p>
            <a:pPr marL="0" indent="0">
              <a:buNone/>
            </a:pPr>
            <a:r>
              <a:rPr lang="en-IN" dirty="0"/>
              <a:t>4) If we want to parent class constructor, it must be called in </a:t>
            </a:r>
          </a:p>
          <a:p>
            <a:pPr marL="0" indent="0">
              <a:buNone/>
            </a:pPr>
            <a:r>
              <a:rPr lang="en-IN" dirty="0"/>
              <a:t>   first line of constructor.</a:t>
            </a:r>
          </a:p>
          <a:p>
            <a:pPr marL="0" indent="0">
              <a:buNone/>
            </a:pPr>
            <a:r>
              <a:rPr lang="en-IN" dirty="0"/>
              <a:t>A.1</a:t>
            </a:r>
          </a:p>
          <a:p>
            <a:pPr marL="0" indent="0">
              <a:buNone/>
            </a:pPr>
            <a:r>
              <a:rPr lang="en-IN" dirty="0"/>
              <a:t>B.1, 2</a:t>
            </a:r>
          </a:p>
          <a:p>
            <a:pPr marL="0" indent="0">
              <a:buNone/>
            </a:pPr>
            <a:r>
              <a:rPr lang="en-IN" dirty="0"/>
              <a:t>C.1, 2 and 3</a:t>
            </a:r>
          </a:p>
          <a:p>
            <a:pPr marL="0" indent="0">
              <a:buNone/>
            </a:pPr>
            <a:r>
              <a:rPr lang="en-IN" b="1" dirty="0"/>
              <a:t>D.1, 2, 3 and 4</a:t>
            </a:r>
          </a:p>
        </p:txBody>
      </p:sp>
    </p:spTree>
    <p:extLst>
      <p:ext uri="{BB962C8B-B14F-4D97-AF65-F5344CB8AC3E}">
        <p14:creationId xmlns:p14="http://schemas.microsoft.com/office/powerpoint/2010/main" val="19943516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8251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3376"/>
            <a:ext cx="10515600" cy="53835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What will be the output of following code?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public class First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public static void main(String[] </a:t>
            </a:r>
            <a:r>
              <a:rPr lang="en-IN" altLang="en-US" dirty="0" err="1">
                <a:solidFill>
                  <a:srgbClr val="FF0000"/>
                </a:solidFill>
              </a:rPr>
              <a:t>args</a:t>
            </a:r>
            <a:r>
              <a:rPr lang="en-IN" alt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int a=6,b=7;</a:t>
            </a:r>
          </a:p>
          <a:p>
            <a:pPr marL="0" indent="0">
              <a:buNone/>
            </a:pPr>
            <a:r>
              <a:rPr lang="en-IN" altLang="en-US" dirty="0" err="1">
                <a:solidFill>
                  <a:srgbClr val="FF0000"/>
                </a:solidFill>
              </a:rPr>
              <a:t>boolean</a:t>
            </a:r>
            <a:r>
              <a:rPr lang="en-IN" altLang="en-US" dirty="0">
                <a:solidFill>
                  <a:srgbClr val="FF0000"/>
                </a:solidFill>
              </a:rPr>
              <a:t> c;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c=++a==b||b++&gt;=8;</a:t>
            </a:r>
          </a:p>
          <a:p>
            <a:pPr marL="0" indent="0">
              <a:buNone/>
            </a:pPr>
            <a:r>
              <a:rPr lang="en-IN" altLang="en-US" dirty="0" err="1">
                <a:solidFill>
                  <a:srgbClr val="FF0000"/>
                </a:solidFill>
              </a:rPr>
              <a:t>System.out.println</a:t>
            </a:r>
            <a:r>
              <a:rPr lang="en-IN" altLang="en-US" dirty="0">
                <a:solidFill>
                  <a:srgbClr val="FF0000"/>
                </a:solidFill>
              </a:rPr>
              <a:t>(c+" "+b);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}</a:t>
            </a:r>
          </a:p>
          <a:p>
            <a:pPr marL="514350" indent="-514350">
              <a:buFont typeface="+mj-lt"/>
              <a:buAutoNum type="alphaUcPeriod"/>
            </a:pPr>
            <a:r>
              <a:rPr lang="en-IN" altLang="en-US" dirty="0">
                <a:solidFill>
                  <a:srgbClr val="FF0000"/>
                </a:solidFill>
              </a:rPr>
              <a:t>true  8</a:t>
            </a:r>
          </a:p>
          <a:p>
            <a:pPr marL="514350" indent="-514350">
              <a:buFont typeface="+mj-lt"/>
              <a:buAutoNum type="alphaUcPeriod"/>
            </a:pPr>
            <a:r>
              <a:rPr lang="en-IN" altLang="en-US" dirty="0">
                <a:solidFill>
                  <a:srgbClr val="FF0000"/>
                </a:solidFill>
              </a:rPr>
              <a:t>false  7</a:t>
            </a:r>
          </a:p>
          <a:p>
            <a:pPr marL="514350" indent="-514350">
              <a:buFont typeface="+mj-lt"/>
              <a:buAutoNum type="alphaUcPeriod"/>
            </a:pPr>
            <a:r>
              <a:rPr lang="en-IN" altLang="en-US" dirty="0">
                <a:solidFill>
                  <a:srgbClr val="FF0000"/>
                </a:solidFill>
              </a:rPr>
              <a:t>true  7</a:t>
            </a:r>
          </a:p>
          <a:p>
            <a:pPr marL="514350" indent="-514350">
              <a:buFont typeface="+mj-lt"/>
              <a:buAutoNum type="alphaUcPeriod"/>
            </a:pPr>
            <a:r>
              <a:rPr lang="en-IN" altLang="en-US" dirty="0">
                <a:solidFill>
                  <a:srgbClr val="FF0000"/>
                </a:solidFill>
              </a:rPr>
              <a:t>false  8   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96755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8251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3376"/>
            <a:ext cx="10515600" cy="53835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What will be the output of following code?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public class First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public static void main(String[] </a:t>
            </a:r>
            <a:r>
              <a:rPr lang="en-IN" altLang="en-US" dirty="0" err="1">
                <a:solidFill>
                  <a:srgbClr val="FF0000"/>
                </a:solidFill>
              </a:rPr>
              <a:t>args</a:t>
            </a:r>
            <a:r>
              <a:rPr lang="en-IN" alt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int a=6,b=7;</a:t>
            </a:r>
          </a:p>
          <a:p>
            <a:pPr marL="0" indent="0">
              <a:buNone/>
            </a:pPr>
            <a:r>
              <a:rPr lang="en-IN" altLang="en-US" dirty="0" err="1">
                <a:solidFill>
                  <a:srgbClr val="FF0000"/>
                </a:solidFill>
              </a:rPr>
              <a:t>boolean</a:t>
            </a:r>
            <a:r>
              <a:rPr lang="en-IN" altLang="en-US" dirty="0">
                <a:solidFill>
                  <a:srgbClr val="FF0000"/>
                </a:solidFill>
              </a:rPr>
              <a:t> c;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c=++a==b||b++&gt;=8;</a:t>
            </a:r>
          </a:p>
          <a:p>
            <a:pPr marL="0" indent="0">
              <a:buNone/>
            </a:pPr>
            <a:r>
              <a:rPr lang="en-IN" altLang="en-US" dirty="0" err="1">
                <a:solidFill>
                  <a:srgbClr val="FF0000"/>
                </a:solidFill>
              </a:rPr>
              <a:t>System.out.println</a:t>
            </a:r>
            <a:r>
              <a:rPr lang="en-IN" altLang="en-US" dirty="0">
                <a:solidFill>
                  <a:srgbClr val="FF0000"/>
                </a:solidFill>
              </a:rPr>
              <a:t>(c+" "+b);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}</a:t>
            </a:r>
          </a:p>
          <a:p>
            <a:pPr marL="514350" indent="-514350">
              <a:buFont typeface="+mj-lt"/>
              <a:buAutoNum type="alphaUcPeriod"/>
            </a:pPr>
            <a:r>
              <a:rPr lang="en-IN" altLang="en-US" dirty="0">
                <a:solidFill>
                  <a:srgbClr val="FF0000"/>
                </a:solidFill>
              </a:rPr>
              <a:t>true  8</a:t>
            </a:r>
          </a:p>
          <a:p>
            <a:pPr marL="514350" indent="-514350">
              <a:buFont typeface="+mj-lt"/>
              <a:buAutoNum type="alphaUcPeriod"/>
            </a:pPr>
            <a:r>
              <a:rPr lang="en-IN" altLang="en-US" dirty="0">
                <a:solidFill>
                  <a:srgbClr val="FF0000"/>
                </a:solidFill>
              </a:rPr>
              <a:t>false  7</a:t>
            </a:r>
          </a:p>
          <a:p>
            <a:pPr marL="514350" indent="-514350">
              <a:buFont typeface="+mj-lt"/>
              <a:buAutoNum type="alphaUcPeriod"/>
            </a:pPr>
            <a:r>
              <a:rPr lang="en-IN" altLang="en-US" b="1" dirty="0">
                <a:solidFill>
                  <a:srgbClr val="FF0000"/>
                </a:solidFill>
              </a:rPr>
              <a:t>true  7</a:t>
            </a:r>
          </a:p>
          <a:p>
            <a:pPr marL="514350" indent="-514350">
              <a:buFont typeface="+mj-lt"/>
              <a:buAutoNum type="alphaUcPeriod"/>
            </a:pPr>
            <a:r>
              <a:rPr lang="en-IN" altLang="en-US" dirty="0">
                <a:solidFill>
                  <a:srgbClr val="FF0000"/>
                </a:solidFill>
              </a:rPr>
              <a:t>false  8   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94738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6887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What will be the output of following code?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public class First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public static void main(String[] </a:t>
            </a:r>
            <a:r>
              <a:rPr lang="en-IN" altLang="en-US" dirty="0" err="1">
                <a:solidFill>
                  <a:srgbClr val="FF0000"/>
                </a:solidFill>
              </a:rPr>
              <a:t>args</a:t>
            </a:r>
            <a:r>
              <a:rPr lang="en-IN" alt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int a=100;</a:t>
            </a:r>
          </a:p>
          <a:p>
            <a:pPr marL="0" indent="0">
              <a:buNone/>
            </a:pPr>
            <a:r>
              <a:rPr lang="en-IN" altLang="en-US" dirty="0" err="1">
                <a:solidFill>
                  <a:srgbClr val="FF0000"/>
                </a:solidFill>
              </a:rPr>
              <a:t>boolean</a:t>
            </a:r>
            <a:r>
              <a:rPr lang="en-IN" altLang="en-US" dirty="0">
                <a:solidFill>
                  <a:srgbClr val="FF0000"/>
                </a:solidFill>
              </a:rPr>
              <a:t> b=false;</a:t>
            </a:r>
          </a:p>
          <a:p>
            <a:pPr marL="0" indent="0">
              <a:buNone/>
            </a:pPr>
            <a:r>
              <a:rPr lang="en-IN" altLang="en-US" dirty="0" err="1">
                <a:solidFill>
                  <a:srgbClr val="FF0000"/>
                </a:solidFill>
              </a:rPr>
              <a:t>System.out.println</a:t>
            </a:r>
            <a:r>
              <a:rPr lang="en-IN" altLang="en-US" dirty="0">
                <a:solidFill>
                  <a:srgbClr val="FF0000"/>
                </a:solidFill>
              </a:rPr>
              <a:t>(++a&gt;100&amp;!b);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}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dirty="0">
                <a:solidFill>
                  <a:srgbClr val="FF0000"/>
                </a:solidFill>
              </a:rPr>
              <a:t>true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dirty="0">
                <a:solidFill>
                  <a:srgbClr val="FF0000"/>
                </a:solidFill>
              </a:rPr>
              <a:t>false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dirty="0">
                <a:solidFill>
                  <a:srgbClr val="FF0000"/>
                </a:solidFill>
              </a:rPr>
              <a:t>100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dirty="0">
                <a:solidFill>
                  <a:srgbClr val="FF0000"/>
                </a:solidFill>
              </a:rPr>
              <a:t>-1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08621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6887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What will be the output of following code?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public class First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public static void main(String[] </a:t>
            </a:r>
            <a:r>
              <a:rPr lang="en-IN" altLang="en-US" dirty="0" err="1">
                <a:solidFill>
                  <a:srgbClr val="FF0000"/>
                </a:solidFill>
              </a:rPr>
              <a:t>args</a:t>
            </a:r>
            <a:r>
              <a:rPr lang="en-IN" alt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int a=100;</a:t>
            </a:r>
          </a:p>
          <a:p>
            <a:pPr marL="0" indent="0">
              <a:buNone/>
            </a:pPr>
            <a:r>
              <a:rPr lang="en-IN" altLang="en-US" dirty="0" err="1">
                <a:solidFill>
                  <a:srgbClr val="FF0000"/>
                </a:solidFill>
              </a:rPr>
              <a:t>boolean</a:t>
            </a:r>
            <a:r>
              <a:rPr lang="en-IN" altLang="en-US" dirty="0">
                <a:solidFill>
                  <a:srgbClr val="FF0000"/>
                </a:solidFill>
              </a:rPr>
              <a:t> b=false;</a:t>
            </a:r>
          </a:p>
          <a:p>
            <a:pPr marL="0" indent="0">
              <a:buNone/>
            </a:pPr>
            <a:r>
              <a:rPr lang="en-IN" altLang="en-US" dirty="0" err="1">
                <a:solidFill>
                  <a:srgbClr val="FF0000"/>
                </a:solidFill>
              </a:rPr>
              <a:t>System.out.println</a:t>
            </a:r>
            <a:r>
              <a:rPr lang="en-IN" altLang="en-US" dirty="0">
                <a:solidFill>
                  <a:srgbClr val="FF0000"/>
                </a:solidFill>
              </a:rPr>
              <a:t>(++a&gt;100&amp;!b);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IN" altLang="en-US" dirty="0">
                <a:solidFill>
                  <a:srgbClr val="FF0000"/>
                </a:solidFill>
              </a:rPr>
              <a:t>}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b="1" dirty="0">
                <a:solidFill>
                  <a:srgbClr val="FF0000"/>
                </a:solidFill>
              </a:rPr>
              <a:t>true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dirty="0">
                <a:solidFill>
                  <a:srgbClr val="FF0000"/>
                </a:solidFill>
              </a:rPr>
              <a:t>false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dirty="0">
                <a:solidFill>
                  <a:srgbClr val="FF0000"/>
                </a:solidFill>
              </a:rPr>
              <a:t>100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dirty="0">
                <a:solidFill>
                  <a:srgbClr val="FF0000"/>
                </a:solidFill>
              </a:rPr>
              <a:t>-1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367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8593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7"/>
            <a:ext cx="10515600" cy="5343245"/>
          </a:xfrm>
        </p:spPr>
        <p:txBody>
          <a:bodyPr/>
          <a:lstStyle/>
          <a:p>
            <a:pPr marL="0" indent="0">
              <a:buNone/>
            </a:pPr>
            <a:r>
              <a:rPr lang="en-IN" altLang="en-US" dirty="0">
                <a:solidFill>
                  <a:srgbClr val="002060"/>
                </a:solidFill>
              </a:rPr>
              <a:t>Which of these is the correct syntax for array creation?</a:t>
            </a:r>
            <a:br>
              <a:rPr lang="en-IN" altLang="en-US" dirty="0">
                <a:solidFill>
                  <a:srgbClr val="002060"/>
                </a:solidFill>
              </a:rPr>
            </a:br>
            <a:r>
              <a:rPr lang="en-IN" altLang="en-US" dirty="0">
                <a:solidFill>
                  <a:srgbClr val="002060"/>
                </a:solidFill>
              </a:rPr>
              <a:t>a) int </a:t>
            </a:r>
            <a:r>
              <a:rPr lang="en-IN" altLang="en-US" dirty="0" err="1">
                <a:solidFill>
                  <a:srgbClr val="002060"/>
                </a:solidFill>
              </a:rPr>
              <a:t>arr</a:t>
            </a:r>
            <a:r>
              <a:rPr lang="en-IN" altLang="en-US" dirty="0">
                <a:solidFill>
                  <a:srgbClr val="002060"/>
                </a:solidFill>
              </a:rPr>
              <a:t>[] = new </a:t>
            </a:r>
            <a:r>
              <a:rPr lang="en-IN" altLang="en-US" dirty="0" err="1">
                <a:solidFill>
                  <a:srgbClr val="002060"/>
                </a:solidFill>
              </a:rPr>
              <a:t>arr</a:t>
            </a:r>
            <a:r>
              <a:rPr lang="en-IN" altLang="en-US" dirty="0">
                <a:solidFill>
                  <a:srgbClr val="002060"/>
                </a:solidFill>
              </a:rPr>
              <a:t>[5]</a:t>
            </a:r>
            <a:br>
              <a:rPr lang="en-IN" altLang="en-US" dirty="0">
                <a:solidFill>
                  <a:srgbClr val="002060"/>
                </a:solidFill>
              </a:rPr>
            </a:br>
            <a:r>
              <a:rPr lang="en-IN" altLang="en-US" dirty="0">
                <a:solidFill>
                  <a:srgbClr val="002060"/>
                </a:solidFill>
              </a:rPr>
              <a:t>b) int [5] </a:t>
            </a:r>
            <a:r>
              <a:rPr lang="en-IN" altLang="en-US" dirty="0" err="1">
                <a:solidFill>
                  <a:srgbClr val="002060"/>
                </a:solidFill>
              </a:rPr>
              <a:t>arr</a:t>
            </a:r>
            <a:r>
              <a:rPr lang="en-IN" altLang="en-US" dirty="0">
                <a:solidFill>
                  <a:srgbClr val="002060"/>
                </a:solidFill>
              </a:rPr>
              <a:t> = new int[]</a:t>
            </a:r>
            <a:br>
              <a:rPr lang="en-IN" altLang="en-US" dirty="0">
                <a:solidFill>
                  <a:srgbClr val="002060"/>
                </a:solidFill>
              </a:rPr>
            </a:br>
            <a:r>
              <a:rPr lang="en-IN" altLang="en-US" dirty="0">
                <a:solidFill>
                  <a:srgbClr val="002060"/>
                </a:solidFill>
              </a:rPr>
              <a:t>c) int </a:t>
            </a:r>
            <a:r>
              <a:rPr lang="en-IN" altLang="en-US" dirty="0" err="1">
                <a:solidFill>
                  <a:srgbClr val="002060"/>
                </a:solidFill>
              </a:rPr>
              <a:t>arr</a:t>
            </a:r>
            <a:r>
              <a:rPr lang="en-IN" altLang="en-US" dirty="0">
                <a:solidFill>
                  <a:srgbClr val="002060"/>
                </a:solidFill>
              </a:rPr>
              <a:t>[5] = new int[]</a:t>
            </a:r>
            <a:br>
              <a:rPr lang="en-IN" altLang="en-US" dirty="0">
                <a:solidFill>
                  <a:srgbClr val="002060"/>
                </a:solidFill>
              </a:rPr>
            </a:br>
            <a:r>
              <a:rPr lang="en-IN" altLang="en-US" dirty="0">
                <a:solidFill>
                  <a:srgbClr val="002060"/>
                </a:solidFill>
              </a:rPr>
              <a:t>d) int </a:t>
            </a:r>
            <a:r>
              <a:rPr lang="en-IN" altLang="en-US" dirty="0" err="1">
                <a:solidFill>
                  <a:srgbClr val="002060"/>
                </a:solidFill>
              </a:rPr>
              <a:t>arr</a:t>
            </a:r>
            <a:r>
              <a:rPr lang="en-IN" altLang="en-US" dirty="0">
                <a:solidFill>
                  <a:srgbClr val="002060"/>
                </a:solidFill>
              </a:rPr>
              <a:t>[] = new int [5]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14437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8593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7"/>
            <a:ext cx="10515600" cy="5343245"/>
          </a:xfrm>
        </p:spPr>
        <p:txBody>
          <a:bodyPr/>
          <a:lstStyle/>
          <a:p>
            <a:pPr marL="0" indent="0">
              <a:buNone/>
            </a:pPr>
            <a:r>
              <a:rPr lang="en-IN" altLang="en-US" dirty="0">
                <a:solidFill>
                  <a:srgbClr val="002060"/>
                </a:solidFill>
              </a:rPr>
              <a:t>Which of these is the correct syntax for array creation?</a:t>
            </a:r>
            <a:br>
              <a:rPr lang="en-IN" altLang="en-US" dirty="0">
                <a:solidFill>
                  <a:srgbClr val="002060"/>
                </a:solidFill>
              </a:rPr>
            </a:br>
            <a:r>
              <a:rPr lang="en-IN" altLang="en-US" dirty="0">
                <a:solidFill>
                  <a:srgbClr val="002060"/>
                </a:solidFill>
              </a:rPr>
              <a:t>a) int </a:t>
            </a:r>
            <a:r>
              <a:rPr lang="en-IN" altLang="en-US" dirty="0" err="1">
                <a:solidFill>
                  <a:srgbClr val="002060"/>
                </a:solidFill>
              </a:rPr>
              <a:t>arr</a:t>
            </a:r>
            <a:r>
              <a:rPr lang="en-IN" altLang="en-US" dirty="0">
                <a:solidFill>
                  <a:srgbClr val="002060"/>
                </a:solidFill>
              </a:rPr>
              <a:t>[] = new </a:t>
            </a:r>
            <a:r>
              <a:rPr lang="en-IN" altLang="en-US" dirty="0" err="1">
                <a:solidFill>
                  <a:srgbClr val="002060"/>
                </a:solidFill>
              </a:rPr>
              <a:t>arr</a:t>
            </a:r>
            <a:r>
              <a:rPr lang="en-IN" altLang="en-US" dirty="0">
                <a:solidFill>
                  <a:srgbClr val="002060"/>
                </a:solidFill>
              </a:rPr>
              <a:t>[5]</a:t>
            </a:r>
            <a:br>
              <a:rPr lang="en-IN" altLang="en-US" dirty="0">
                <a:solidFill>
                  <a:srgbClr val="002060"/>
                </a:solidFill>
              </a:rPr>
            </a:br>
            <a:r>
              <a:rPr lang="en-IN" altLang="en-US" dirty="0">
                <a:solidFill>
                  <a:srgbClr val="002060"/>
                </a:solidFill>
              </a:rPr>
              <a:t>b) int [5] </a:t>
            </a:r>
            <a:r>
              <a:rPr lang="en-IN" altLang="en-US" dirty="0" err="1">
                <a:solidFill>
                  <a:srgbClr val="002060"/>
                </a:solidFill>
              </a:rPr>
              <a:t>arr</a:t>
            </a:r>
            <a:r>
              <a:rPr lang="en-IN" altLang="en-US" dirty="0">
                <a:solidFill>
                  <a:srgbClr val="002060"/>
                </a:solidFill>
              </a:rPr>
              <a:t> = new int[]</a:t>
            </a:r>
            <a:br>
              <a:rPr lang="en-IN" altLang="en-US" dirty="0">
                <a:solidFill>
                  <a:srgbClr val="002060"/>
                </a:solidFill>
              </a:rPr>
            </a:br>
            <a:r>
              <a:rPr lang="en-IN" altLang="en-US" dirty="0">
                <a:solidFill>
                  <a:srgbClr val="002060"/>
                </a:solidFill>
              </a:rPr>
              <a:t>c) int </a:t>
            </a:r>
            <a:r>
              <a:rPr lang="en-IN" altLang="en-US" dirty="0" err="1">
                <a:solidFill>
                  <a:srgbClr val="002060"/>
                </a:solidFill>
              </a:rPr>
              <a:t>arr</a:t>
            </a:r>
            <a:r>
              <a:rPr lang="en-IN" altLang="en-US" dirty="0">
                <a:solidFill>
                  <a:srgbClr val="002060"/>
                </a:solidFill>
              </a:rPr>
              <a:t>[5] = new int[]</a:t>
            </a:r>
            <a:br>
              <a:rPr lang="en-IN" altLang="en-US" dirty="0">
                <a:solidFill>
                  <a:srgbClr val="002060"/>
                </a:solidFill>
              </a:rPr>
            </a:br>
            <a:r>
              <a:rPr lang="en-IN" altLang="en-US" b="1" dirty="0">
                <a:solidFill>
                  <a:srgbClr val="002060"/>
                </a:solidFill>
              </a:rPr>
              <a:t>d) int </a:t>
            </a:r>
            <a:r>
              <a:rPr lang="en-IN" altLang="en-US" b="1" dirty="0" err="1">
                <a:solidFill>
                  <a:srgbClr val="002060"/>
                </a:solidFill>
              </a:rPr>
              <a:t>arr</a:t>
            </a:r>
            <a:r>
              <a:rPr lang="en-IN" altLang="en-US" b="1" dirty="0">
                <a:solidFill>
                  <a:srgbClr val="002060"/>
                </a:solidFill>
              </a:rPr>
              <a:t>[] = new int [5]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60961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381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Q28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IN" dirty="0" err="1">
                <a:solidFill>
                  <a:srgbClr val="002060"/>
                </a:solidFill>
              </a:rPr>
              <a:t>enum</a:t>
            </a:r>
            <a:r>
              <a:rPr lang="en-IN" dirty="0">
                <a:solidFill>
                  <a:srgbClr val="002060"/>
                </a:solidFill>
              </a:rPr>
              <a:t> Flowers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{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    SUNFLOWER,JASMINE,LOTUS;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}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public class Main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{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	public static void main(String[] </a:t>
            </a:r>
            <a:r>
              <a:rPr lang="en-IN" dirty="0" err="1">
                <a:solidFill>
                  <a:srgbClr val="002060"/>
                </a:solidFill>
              </a:rPr>
              <a:t>args</a:t>
            </a:r>
            <a:r>
              <a:rPr lang="en-IN" dirty="0">
                <a:solidFill>
                  <a:srgbClr val="002060"/>
                </a:solidFill>
              </a:rPr>
              <a:t>) {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	Flowers </a:t>
            </a:r>
            <a:r>
              <a:rPr lang="en-IN" dirty="0" err="1">
                <a:solidFill>
                  <a:srgbClr val="002060"/>
                </a:solidFill>
              </a:rPr>
              <a:t>var</a:t>
            </a:r>
            <a:r>
              <a:rPr lang="en-IN" dirty="0">
                <a:solidFill>
                  <a:srgbClr val="002060"/>
                </a:solidFill>
              </a:rPr>
              <a:t>[]=</a:t>
            </a:r>
            <a:r>
              <a:rPr lang="en-IN" dirty="0" err="1">
                <a:solidFill>
                  <a:srgbClr val="002060"/>
                </a:solidFill>
              </a:rPr>
              <a:t>Flowers.values</a:t>
            </a:r>
            <a:r>
              <a:rPr lang="en-IN" dirty="0">
                <a:solidFill>
                  <a:srgbClr val="002060"/>
                </a:solidFill>
              </a:rPr>
              <a:t>();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	for(int </a:t>
            </a:r>
            <a:r>
              <a:rPr lang="en-IN" dirty="0" err="1">
                <a:solidFill>
                  <a:srgbClr val="002060"/>
                </a:solidFill>
              </a:rPr>
              <a:t>i</a:t>
            </a:r>
            <a:r>
              <a:rPr lang="en-IN" dirty="0">
                <a:solidFill>
                  <a:srgbClr val="002060"/>
                </a:solidFill>
              </a:rPr>
              <a:t>=1;i&lt;2;i++)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	</a:t>
            </a:r>
            <a:r>
              <a:rPr lang="en-IN" dirty="0" err="1">
                <a:solidFill>
                  <a:srgbClr val="002060"/>
                </a:solidFill>
              </a:rPr>
              <a:t>System.out.println</a:t>
            </a:r>
            <a:r>
              <a:rPr lang="en-IN" dirty="0">
                <a:solidFill>
                  <a:srgbClr val="002060"/>
                </a:solidFill>
              </a:rPr>
              <a:t>(</a:t>
            </a:r>
            <a:r>
              <a:rPr lang="en-IN" dirty="0" err="1">
                <a:solidFill>
                  <a:srgbClr val="002060"/>
                </a:solidFill>
              </a:rPr>
              <a:t>var</a:t>
            </a:r>
            <a:r>
              <a:rPr lang="en-IN" dirty="0">
                <a:solidFill>
                  <a:srgbClr val="002060"/>
                </a:solidFill>
              </a:rPr>
              <a:t>[</a:t>
            </a:r>
            <a:r>
              <a:rPr lang="en-IN" dirty="0" err="1">
                <a:solidFill>
                  <a:srgbClr val="002060"/>
                </a:solidFill>
              </a:rPr>
              <a:t>i</a:t>
            </a:r>
            <a:r>
              <a:rPr lang="en-IN" dirty="0">
                <a:solidFill>
                  <a:srgbClr val="002060"/>
                </a:solidFill>
              </a:rPr>
              <a:t>]);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	}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}</a:t>
            </a:r>
          </a:p>
          <a:p>
            <a:pPr marL="457200" indent="-457200">
              <a:buFont typeface="Times New Roman" panose="02020603050405020304" pitchFamily="18" charset="0"/>
              <a:buAutoNum type="alphaUcPeriod"/>
              <a:defRPr/>
            </a:pPr>
            <a:r>
              <a:rPr lang="en-IN" sz="3200" dirty="0">
                <a:solidFill>
                  <a:srgbClr val="002060"/>
                </a:solidFill>
              </a:rPr>
              <a:t>JASMINE</a:t>
            </a:r>
          </a:p>
          <a:p>
            <a:pPr marL="457200" indent="-457200">
              <a:buFont typeface="Times New Roman" panose="02020603050405020304" pitchFamily="18" charset="0"/>
              <a:buAutoNum type="alphaUcPeriod"/>
              <a:defRPr/>
            </a:pPr>
            <a:r>
              <a:rPr lang="en-IN" sz="3200" dirty="0">
                <a:solidFill>
                  <a:srgbClr val="002060"/>
                </a:solidFill>
              </a:rPr>
              <a:t>LOTUS</a:t>
            </a:r>
          </a:p>
          <a:p>
            <a:pPr marL="457200" indent="-457200">
              <a:buFont typeface="Times New Roman" panose="02020603050405020304" pitchFamily="18" charset="0"/>
              <a:buAutoNum type="alphaUcPeriod"/>
              <a:defRPr/>
            </a:pPr>
            <a:r>
              <a:rPr lang="en-IN" sz="3200" dirty="0">
                <a:solidFill>
                  <a:srgbClr val="002060"/>
                </a:solidFill>
              </a:rPr>
              <a:t>SUNFLOWER</a:t>
            </a:r>
          </a:p>
          <a:p>
            <a:pPr marL="457200" indent="-457200">
              <a:buFont typeface="Times New Roman" panose="02020603050405020304" pitchFamily="18" charset="0"/>
              <a:buAutoNum type="alphaUcPeriod"/>
              <a:defRPr/>
            </a:pPr>
            <a:r>
              <a:rPr lang="en-IN" sz="3200" dirty="0">
                <a:solidFill>
                  <a:srgbClr val="002060"/>
                </a:solidFill>
              </a:rPr>
              <a:t>1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98591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381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Q28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IN" dirty="0" err="1">
                <a:solidFill>
                  <a:srgbClr val="002060"/>
                </a:solidFill>
              </a:rPr>
              <a:t>enum</a:t>
            </a:r>
            <a:r>
              <a:rPr lang="en-IN" dirty="0">
                <a:solidFill>
                  <a:srgbClr val="002060"/>
                </a:solidFill>
              </a:rPr>
              <a:t> Flowers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{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    SUNFLOWER,JASMINE,LOTUS;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}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public class Main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{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	public static void main(String[] </a:t>
            </a:r>
            <a:r>
              <a:rPr lang="en-IN" dirty="0" err="1">
                <a:solidFill>
                  <a:srgbClr val="002060"/>
                </a:solidFill>
              </a:rPr>
              <a:t>args</a:t>
            </a:r>
            <a:r>
              <a:rPr lang="en-IN" dirty="0">
                <a:solidFill>
                  <a:srgbClr val="002060"/>
                </a:solidFill>
              </a:rPr>
              <a:t>) {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	Flowers </a:t>
            </a:r>
            <a:r>
              <a:rPr lang="en-IN" dirty="0" err="1">
                <a:solidFill>
                  <a:srgbClr val="002060"/>
                </a:solidFill>
              </a:rPr>
              <a:t>var</a:t>
            </a:r>
            <a:r>
              <a:rPr lang="en-IN" dirty="0">
                <a:solidFill>
                  <a:srgbClr val="002060"/>
                </a:solidFill>
              </a:rPr>
              <a:t>[]=</a:t>
            </a:r>
            <a:r>
              <a:rPr lang="en-IN" dirty="0" err="1">
                <a:solidFill>
                  <a:srgbClr val="002060"/>
                </a:solidFill>
              </a:rPr>
              <a:t>Flowers.values</a:t>
            </a:r>
            <a:r>
              <a:rPr lang="en-IN" dirty="0">
                <a:solidFill>
                  <a:srgbClr val="002060"/>
                </a:solidFill>
              </a:rPr>
              <a:t>();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	for(int </a:t>
            </a:r>
            <a:r>
              <a:rPr lang="en-IN" dirty="0" err="1">
                <a:solidFill>
                  <a:srgbClr val="002060"/>
                </a:solidFill>
              </a:rPr>
              <a:t>i</a:t>
            </a:r>
            <a:r>
              <a:rPr lang="en-IN" dirty="0">
                <a:solidFill>
                  <a:srgbClr val="002060"/>
                </a:solidFill>
              </a:rPr>
              <a:t>=1;i&lt;2;i++)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	</a:t>
            </a:r>
            <a:r>
              <a:rPr lang="en-IN" dirty="0" err="1">
                <a:solidFill>
                  <a:srgbClr val="002060"/>
                </a:solidFill>
              </a:rPr>
              <a:t>System.out.println</a:t>
            </a:r>
            <a:r>
              <a:rPr lang="en-IN" dirty="0">
                <a:solidFill>
                  <a:srgbClr val="002060"/>
                </a:solidFill>
              </a:rPr>
              <a:t>(</a:t>
            </a:r>
            <a:r>
              <a:rPr lang="en-IN" dirty="0" err="1">
                <a:solidFill>
                  <a:srgbClr val="002060"/>
                </a:solidFill>
              </a:rPr>
              <a:t>var</a:t>
            </a:r>
            <a:r>
              <a:rPr lang="en-IN" dirty="0">
                <a:solidFill>
                  <a:srgbClr val="002060"/>
                </a:solidFill>
              </a:rPr>
              <a:t>[</a:t>
            </a:r>
            <a:r>
              <a:rPr lang="en-IN" dirty="0" err="1">
                <a:solidFill>
                  <a:srgbClr val="002060"/>
                </a:solidFill>
              </a:rPr>
              <a:t>i</a:t>
            </a:r>
            <a:r>
              <a:rPr lang="en-IN" dirty="0">
                <a:solidFill>
                  <a:srgbClr val="002060"/>
                </a:solidFill>
              </a:rPr>
              <a:t>]);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	}</a:t>
            </a:r>
          </a:p>
          <a:p>
            <a:pPr marL="0" indent="0">
              <a:buNone/>
              <a:defRPr/>
            </a:pPr>
            <a:r>
              <a:rPr lang="en-IN" dirty="0">
                <a:solidFill>
                  <a:srgbClr val="002060"/>
                </a:solidFill>
              </a:rPr>
              <a:t>}</a:t>
            </a:r>
          </a:p>
          <a:p>
            <a:pPr marL="457200" indent="-457200">
              <a:buFont typeface="Times New Roman" panose="02020603050405020304" pitchFamily="18" charset="0"/>
              <a:buAutoNum type="alphaUcPeriod"/>
              <a:defRPr/>
            </a:pPr>
            <a:r>
              <a:rPr lang="en-IN" sz="3200" b="1" dirty="0">
                <a:solidFill>
                  <a:srgbClr val="002060"/>
                </a:solidFill>
              </a:rPr>
              <a:t>JASMINE</a:t>
            </a:r>
          </a:p>
          <a:p>
            <a:pPr marL="457200" indent="-457200">
              <a:buFont typeface="Times New Roman" panose="02020603050405020304" pitchFamily="18" charset="0"/>
              <a:buAutoNum type="alphaUcPeriod"/>
              <a:defRPr/>
            </a:pPr>
            <a:r>
              <a:rPr lang="en-IN" sz="3200" dirty="0">
                <a:solidFill>
                  <a:srgbClr val="002060"/>
                </a:solidFill>
              </a:rPr>
              <a:t>LOTUS</a:t>
            </a:r>
          </a:p>
          <a:p>
            <a:pPr marL="457200" indent="-457200">
              <a:buFont typeface="Times New Roman" panose="02020603050405020304" pitchFamily="18" charset="0"/>
              <a:buAutoNum type="alphaUcPeriod"/>
              <a:defRPr/>
            </a:pPr>
            <a:r>
              <a:rPr lang="en-IN" sz="3200" dirty="0">
                <a:solidFill>
                  <a:srgbClr val="002060"/>
                </a:solidFill>
              </a:rPr>
              <a:t>SUNFLOWER</a:t>
            </a:r>
          </a:p>
          <a:p>
            <a:pPr marL="457200" indent="-457200">
              <a:buFont typeface="Times New Roman" panose="02020603050405020304" pitchFamily="18" charset="0"/>
              <a:buAutoNum type="alphaUcPeriod"/>
              <a:defRPr/>
            </a:pPr>
            <a:r>
              <a:rPr lang="en-IN" sz="3200" dirty="0">
                <a:solidFill>
                  <a:srgbClr val="002060"/>
                </a:solidFill>
              </a:rPr>
              <a:t>1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83741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Q29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729"/>
            <a:ext cx="10515600" cy="471123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altLang="en-US" dirty="0"/>
              <a:t>What will be the output of following code?</a:t>
            </a:r>
          </a:p>
          <a:p>
            <a:pPr marL="0" indent="0">
              <a:buNone/>
            </a:pPr>
            <a:r>
              <a:rPr lang="en-IN" altLang="en-US" dirty="0"/>
              <a:t>public class abc2</a:t>
            </a:r>
          </a:p>
          <a:p>
            <a:pPr marL="0" indent="0">
              <a:buNone/>
            </a:pPr>
            <a:r>
              <a:rPr lang="en-IN" altLang="en-US" dirty="0"/>
              <a:t>{</a:t>
            </a:r>
          </a:p>
          <a:p>
            <a:pPr marL="0" indent="0">
              <a:buNone/>
            </a:pPr>
            <a:r>
              <a:rPr lang="en-IN" altLang="en-US" dirty="0"/>
              <a:t>public static void main(String[] </a:t>
            </a:r>
            <a:r>
              <a:rPr lang="en-IN" altLang="en-US" dirty="0" err="1"/>
              <a:t>args</a:t>
            </a:r>
            <a:r>
              <a:rPr lang="en-IN" altLang="en-US" dirty="0"/>
              <a:t>)</a:t>
            </a:r>
          </a:p>
          <a:p>
            <a:pPr marL="0" indent="0">
              <a:buNone/>
            </a:pPr>
            <a:r>
              <a:rPr lang="en-IN" altLang="en-US" dirty="0"/>
              <a:t>{</a:t>
            </a:r>
          </a:p>
          <a:p>
            <a:pPr marL="0" indent="0">
              <a:buNone/>
            </a:pPr>
            <a:r>
              <a:rPr lang="en-IN" altLang="en-US" dirty="0"/>
              <a:t>long x=123;</a:t>
            </a:r>
          </a:p>
          <a:p>
            <a:pPr marL="0" indent="0">
              <a:buNone/>
            </a:pPr>
            <a:r>
              <a:rPr lang="en-IN" altLang="en-US" dirty="0"/>
              <a:t>int y=x;</a:t>
            </a:r>
          </a:p>
          <a:p>
            <a:pPr marL="0" indent="0">
              <a:buNone/>
            </a:pPr>
            <a:r>
              <a:rPr lang="en-IN" altLang="en-US" dirty="0" err="1"/>
              <a:t>System.out.println</a:t>
            </a:r>
            <a:r>
              <a:rPr lang="en-IN" altLang="en-US" dirty="0"/>
              <a:t>(y);</a:t>
            </a:r>
          </a:p>
          <a:p>
            <a:pPr marL="0" indent="0">
              <a:buNone/>
            </a:pPr>
            <a:r>
              <a:rPr lang="en-IN" altLang="en-US" dirty="0"/>
              <a:t>}</a:t>
            </a:r>
          </a:p>
          <a:p>
            <a:pPr marL="0" indent="0">
              <a:buNone/>
            </a:pPr>
            <a:r>
              <a:rPr lang="en-IN" altLang="en-US" dirty="0"/>
              <a:t>}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dirty="0"/>
              <a:t>123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dirty="0"/>
              <a:t>123000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dirty="0"/>
              <a:t>Compile time error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dirty="0"/>
              <a:t>0</a:t>
            </a:r>
          </a:p>
          <a:p>
            <a:pPr>
              <a:buFont typeface="Times New Roman" panose="02020603050405020304" pitchFamily="18" charset="0"/>
              <a:buAutoNum type="alphaUcPeriod"/>
            </a:pPr>
            <a:endParaRPr lang="en-IN" alt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610824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Q29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729"/>
            <a:ext cx="10515600" cy="471123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altLang="en-US" dirty="0"/>
              <a:t>What will be the output of following code?</a:t>
            </a:r>
          </a:p>
          <a:p>
            <a:pPr marL="0" indent="0">
              <a:buNone/>
            </a:pPr>
            <a:r>
              <a:rPr lang="en-IN" altLang="en-US" dirty="0"/>
              <a:t>public class abc2</a:t>
            </a:r>
          </a:p>
          <a:p>
            <a:pPr marL="0" indent="0">
              <a:buNone/>
            </a:pPr>
            <a:r>
              <a:rPr lang="en-IN" altLang="en-US" dirty="0"/>
              <a:t>{</a:t>
            </a:r>
          </a:p>
          <a:p>
            <a:pPr marL="0" indent="0">
              <a:buNone/>
            </a:pPr>
            <a:r>
              <a:rPr lang="en-IN" altLang="en-US" dirty="0"/>
              <a:t>public static void main(String[] </a:t>
            </a:r>
            <a:r>
              <a:rPr lang="en-IN" altLang="en-US" dirty="0" err="1"/>
              <a:t>args</a:t>
            </a:r>
            <a:r>
              <a:rPr lang="en-IN" altLang="en-US" dirty="0"/>
              <a:t>)</a:t>
            </a:r>
          </a:p>
          <a:p>
            <a:pPr marL="0" indent="0">
              <a:buNone/>
            </a:pPr>
            <a:r>
              <a:rPr lang="en-IN" altLang="en-US" dirty="0"/>
              <a:t>{</a:t>
            </a:r>
          </a:p>
          <a:p>
            <a:pPr marL="0" indent="0">
              <a:buNone/>
            </a:pPr>
            <a:r>
              <a:rPr lang="en-IN" altLang="en-US" dirty="0"/>
              <a:t>long x=123;</a:t>
            </a:r>
          </a:p>
          <a:p>
            <a:pPr marL="0" indent="0">
              <a:buNone/>
            </a:pPr>
            <a:r>
              <a:rPr lang="en-IN" altLang="en-US" dirty="0"/>
              <a:t>int y=x;</a:t>
            </a:r>
          </a:p>
          <a:p>
            <a:pPr marL="0" indent="0">
              <a:buNone/>
            </a:pPr>
            <a:r>
              <a:rPr lang="en-IN" altLang="en-US" dirty="0" err="1"/>
              <a:t>System.out.println</a:t>
            </a:r>
            <a:r>
              <a:rPr lang="en-IN" altLang="en-US" dirty="0"/>
              <a:t>(y);</a:t>
            </a:r>
          </a:p>
          <a:p>
            <a:pPr marL="0" indent="0">
              <a:buNone/>
            </a:pPr>
            <a:r>
              <a:rPr lang="en-IN" altLang="en-US" dirty="0"/>
              <a:t>}</a:t>
            </a:r>
          </a:p>
          <a:p>
            <a:pPr marL="0" indent="0">
              <a:buNone/>
            </a:pPr>
            <a:r>
              <a:rPr lang="en-IN" altLang="en-US" dirty="0"/>
              <a:t>}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dirty="0"/>
              <a:t>123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dirty="0"/>
              <a:t>123000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b="1" dirty="0"/>
              <a:t>Compile time error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IN" altLang="en-US" dirty="0"/>
              <a:t>0</a:t>
            </a:r>
          </a:p>
          <a:p>
            <a:pPr>
              <a:buFont typeface="Times New Roman" panose="02020603050405020304" pitchFamily="18" charset="0"/>
              <a:buAutoNum type="alphaUcPeriod"/>
            </a:pPr>
            <a:endParaRPr lang="en-IN" alt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628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854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6909"/>
            <a:ext cx="10515600" cy="493005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Predict the output of following Java program</a:t>
            </a:r>
          </a:p>
          <a:p>
            <a:pPr marL="0" indent="0">
              <a:buNone/>
            </a:pPr>
            <a:r>
              <a:rPr lang="en-IN" dirty="0"/>
              <a:t>class T {</a:t>
            </a:r>
          </a:p>
          <a:p>
            <a:pPr marL="0" indent="0">
              <a:buNone/>
            </a:pPr>
            <a:r>
              <a:rPr lang="en-IN" dirty="0"/>
              <a:t>  int t = 20;</a:t>
            </a:r>
          </a:p>
          <a:p>
            <a:pPr marL="0" indent="0">
              <a:buNone/>
            </a:pPr>
            <a:r>
              <a:rPr lang="en-IN" dirty="0"/>
              <a:t>  T() {</a:t>
            </a:r>
          </a:p>
          <a:p>
            <a:pPr marL="0" indent="0">
              <a:buNone/>
            </a:pPr>
            <a:r>
              <a:rPr lang="en-IN" dirty="0"/>
              <a:t>    t = 40;</a:t>
            </a:r>
          </a:p>
          <a:p>
            <a:pPr marL="0" indent="0">
              <a:buNone/>
            </a:pPr>
            <a:r>
              <a:rPr lang="en-IN" dirty="0"/>
              <a:t>  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class Main {</a:t>
            </a:r>
          </a:p>
          <a:p>
            <a:pPr marL="0" indent="0">
              <a:buNone/>
            </a:pPr>
            <a:r>
              <a:rPr lang="en-IN" dirty="0"/>
              <a:t>   public static void main(String </a:t>
            </a:r>
            <a:r>
              <a:rPr lang="en-IN" dirty="0" err="1"/>
              <a:t>args</a:t>
            </a:r>
            <a:r>
              <a:rPr lang="en-IN" dirty="0"/>
              <a:t>[]) {</a:t>
            </a:r>
          </a:p>
          <a:p>
            <a:pPr marL="0" indent="0">
              <a:buNone/>
            </a:pPr>
            <a:r>
              <a:rPr lang="en-IN" dirty="0"/>
              <a:t>      T t1 = new T();</a:t>
            </a:r>
          </a:p>
          <a:p>
            <a:pPr marL="0" indent="0">
              <a:buNone/>
            </a:pPr>
            <a:r>
              <a:rPr lang="en-IN" dirty="0"/>
              <a:t>      </a:t>
            </a:r>
            <a:r>
              <a:rPr lang="en-IN" dirty="0" err="1"/>
              <a:t>System.out.println</a:t>
            </a:r>
            <a:r>
              <a:rPr lang="en-IN" dirty="0"/>
              <a:t>(t1.t);</a:t>
            </a:r>
          </a:p>
          <a:p>
            <a:pPr marL="0" indent="0">
              <a:buNone/>
            </a:pPr>
            <a:r>
              <a:rPr lang="en-IN" dirty="0"/>
              <a:t>   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A. 20</a:t>
            </a:r>
          </a:p>
          <a:p>
            <a:pPr marL="0" indent="0">
              <a:buNone/>
            </a:pPr>
            <a:r>
              <a:rPr lang="en-IN" dirty="0"/>
              <a:t>B. 40</a:t>
            </a:r>
          </a:p>
          <a:p>
            <a:pPr marL="0" indent="0">
              <a:buNone/>
            </a:pPr>
            <a:r>
              <a:rPr lang="en-IN" dirty="0"/>
              <a:t>C. Compiler Error</a:t>
            </a:r>
          </a:p>
          <a:p>
            <a:pPr marL="0" indent="0">
              <a:buNone/>
            </a:pPr>
            <a:r>
              <a:rPr lang="en-IN" dirty="0"/>
              <a:t>D. Runtime Error</a:t>
            </a:r>
          </a:p>
        </p:txBody>
      </p:sp>
    </p:spTree>
    <p:extLst>
      <p:ext uri="{BB962C8B-B14F-4D97-AF65-F5344CB8AC3E}">
        <p14:creationId xmlns:p14="http://schemas.microsoft.com/office/powerpoint/2010/main" val="36583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 smtClean="0">
                <a:solidFill>
                  <a:srgbClr val="FF0000"/>
                </a:solidFill>
              </a:rPr>
              <a:t>Q30</a:t>
            </a:r>
            <a:endParaRPr lang="en-IN" altLang="en-US" dirty="0" smtClean="0">
              <a:solidFill>
                <a:srgbClr val="FF0000"/>
              </a:solidFill>
            </a:endParaRPr>
          </a:p>
        </p:txBody>
      </p:sp>
      <p:pic>
        <p:nvPicPr>
          <p:cNvPr id="4608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1" y="1268414"/>
            <a:ext cx="8228013" cy="3836987"/>
          </a:xfrm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566989" y="5499100"/>
            <a:ext cx="5976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IN" altLang="en-US">
                <a:solidFill>
                  <a:srgbClr val="FF0000"/>
                </a:solidFill>
              </a:rPr>
              <a:t>A. 14 21</a:t>
            </a:r>
          </a:p>
          <a:p>
            <a:r>
              <a:rPr lang="en-IN" altLang="en-US">
                <a:solidFill>
                  <a:srgbClr val="FF0000"/>
                </a:solidFill>
              </a:rPr>
              <a:t>B. 14 13</a:t>
            </a:r>
          </a:p>
          <a:p>
            <a:r>
              <a:rPr lang="en-IN" altLang="en-US">
                <a:solidFill>
                  <a:srgbClr val="FF0000"/>
                </a:solidFill>
              </a:rPr>
              <a:t>C. Compilation fails with an error at line 6</a:t>
            </a:r>
          </a:p>
          <a:p>
            <a:r>
              <a:rPr lang="en-IN" altLang="en-US">
                <a:solidFill>
                  <a:srgbClr val="FF0000"/>
                </a:solidFill>
              </a:rPr>
              <a:t>D. Compilation fails with an error at line 4</a:t>
            </a:r>
          </a:p>
        </p:txBody>
      </p:sp>
    </p:spTree>
    <p:extLst>
      <p:ext uri="{BB962C8B-B14F-4D97-AF65-F5344CB8AC3E}">
        <p14:creationId xmlns:p14="http://schemas.microsoft.com/office/powerpoint/2010/main" val="12755934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 smtClean="0">
                <a:solidFill>
                  <a:srgbClr val="FF0000"/>
                </a:solidFill>
              </a:rPr>
              <a:t>Q30</a:t>
            </a:r>
            <a:endParaRPr lang="en-IN" altLang="en-US" dirty="0" smtClean="0">
              <a:solidFill>
                <a:srgbClr val="FF0000"/>
              </a:solidFill>
            </a:endParaRPr>
          </a:p>
        </p:txBody>
      </p:sp>
      <p:pic>
        <p:nvPicPr>
          <p:cNvPr id="4608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1" y="1268414"/>
            <a:ext cx="8228013" cy="3836987"/>
          </a:xfrm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566989" y="5499100"/>
            <a:ext cx="5976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A. 14 21</a:t>
            </a:r>
          </a:p>
          <a:p>
            <a:r>
              <a:rPr lang="en-IN" altLang="en-US" dirty="0">
                <a:solidFill>
                  <a:srgbClr val="FF0000"/>
                </a:solidFill>
              </a:rPr>
              <a:t>B. 14 13</a:t>
            </a:r>
          </a:p>
          <a:p>
            <a:r>
              <a:rPr lang="en-IN" altLang="en-US" b="1" dirty="0">
                <a:solidFill>
                  <a:srgbClr val="FF0000"/>
                </a:solidFill>
              </a:rPr>
              <a:t>C. Compilation fails with an error at line 6</a:t>
            </a:r>
          </a:p>
          <a:p>
            <a:r>
              <a:rPr lang="en-IN" altLang="en-US" dirty="0">
                <a:solidFill>
                  <a:srgbClr val="FF0000"/>
                </a:solidFill>
              </a:rPr>
              <a:t>D. Compilation fails with an error at line 4</a:t>
            </a:r>
          </a:p>
        </p:txBody>
      </p:sp>
    </p:spTree>
    <p:extLst>
      <p:ext uri="{BB962C8B-B14F-4D97-AF65-F5344CB8AC3E}">
        <p14:creationId xmlns:p14="http://schemas.microsoft.com/office/powerpoint/2010/main" val="40258247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Q31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Which of these keywords is used to manually throw an exception?</a:t>
            </a:r>
          </a:p>
          <a:p>
            <a:pPr marL="0" indent="0">
              <a:buNone/>
            </a:pPr>
            <a:r>
              <a:rPr lang="en-IN" dirty="0"/>
              <a:t>a) throws</a:t>
            </a:r>
          </a:p>
          <a:p>
            <a:pPr marL="0" indent="0">
              <a:buNone/>
            </a:pPr>
            <a:r>
              <a:rPr lang="en-IN" dirty="0"/>
              <a:t>b) finally</a:t>
            </a:r>
          </a:p>
          <a:p>
            <a:pPr marL="0" indent="0">
              <a:buNone/>
            </a:pPr>
            <a:r>
              <a:rPr lang="en-IN" dirty="0"/>
              <a:t>c) throw</a:t>
            </a:r>
          </a:p>
          <a:p>
            <a:pPr marL="0" indent="0">
              <a:buNone/>
            </a:pPr>
            <a:r>
              <a:rPr lang="en-IN" dirty="0"/>
              <a:t>d) catch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07549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Q31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Which of these keywords is used to manually throw an exception?</a:t>
            </a:r>
          </a:p>
          <a:p>
            <a:pPr marL="0" indent="0">
              <a:buNone/>
            </a:pPr>
            <a:r>
              <a:rPr lang="en-IN" dirty="0"/>
              <a:t>a) throws</a:t>
            </a:r>
          </a:p>
          <a:p>
            <a:pPr marL="0" indent="0">
              <a:buNone/>
            </a:pPr>
            <a:r>
              <a:rPr lang="en-IN" dirty="0"/>
              <a:t>b) finally</a:t>
            </a:r>
          </a:p>
          <a:p>
            <a:pPr marL="0" indent="0">
              <a:buNone/>
            </a:pPr>
            <a:r>
              <a:rPr lang="en-IN" b="1" dirty="0"/>
              <a:t>c) throw</a:t>
            </a:r>
          </a:p>
          <a:p>
            <a:pPr marL="0" indent="0">
              <a:buNone/>
            </a:pPr>
            <a:r>
              <a:rPr lang="en-IN" dirty="0"/>
              <a:t>d) catch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30285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Q32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Which part of code gets executed whether exception is caught or not?</a:t>
            </a:r>
          </a:p>
          <a:p>
            <a:pPr marL="0" indent="0">
              <a:buNone/>
            </a:pPr>
            <a:r>
              <a:rPr lang="en-IN" dirty="0"/>
              <a:t>a) finally</a:t>
            </a:r>
          </a:p>
          <a:p>
            <a:pPr marL="0" indent="0">
              <a:buNone/>
            </a:pPr>
            <a:r>
              <a:rPr lang="en-IN" dirty="0"/>
              <a:t>b) try</a:t>
            </a:r>
          </a:p>
          <a:p>
            <a:pPr marL="0" indent="0">
              <a:buNone/>
            </a:pPr>
            <a:r>
              <a:rPr lang="en-IN" dirty="0"/>
              <a:t>c) catch</a:t>
            </a:r>
          </a:p>
          <a:p>
            <a:pPr marL="0" indent="0">
              <a:buNone/>
            </a:pPr>
            <a:r>
              <a:rPr lang="en-IN" dirty="0"/>
              <a:t>d) throw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48772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Q32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Which part of code gets executed whether exception is caught or not?</a:t>
            </a:r>
          </a:p>
          <a:p>
            <a:pPr marL="0" indent="0">
              <a:buNone/>
            </a:pPr>
            <a:r>
              <a:rPr lang="en-IN" b="1" dirty="0"/>
              <a:t>a) finally</a:t>
            </a:r>
          </a:p>
          <a:p>
            <a:pPr marL="0" indent="0">
              <a:buNone/>
            </a:pPr>
            <a:r>
              <a:rPr lang="en-IN" dirty="0"/>
              <a:t>b) try</a:t>
            </a:r>
          </a:p>
          <a:p>
            <a:pPr marL="0" indent="0">
              <a:buNone/>
            </a:pPr>
            <a:r>
              <a:rPr lang="en-IN" dirty="0"/>
              <a:t>c) catch</a:t>
            </a:r>
          </a:p>
          <a:p>
            <a:pPr marL="0" indent="0">
              <a:buNone/>
            </a:pPr>
            <a:r>
              <a:rPr lang="en-IN" dirty="0"/>
              <a:t>d) throw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52488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Q33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Which of the following handles the exception when a catch is not used?</a:t>
            </a:r>
          </a:p>
          <a:p>
            <a:pPr marL="0" indent="0">
              <a:buNone/>
            </a:pPr>
            <a:r>
              <a:rPr lang="en-IN" dirty="0"/>
              <a:t>a) finally</a:t>
            </a:r>
          </a:p>
          <a:p>
            <a:pPr marL="0" indent="0">
              <a:buNone/>
            </a:pPr>
            <a:r>
              <a:rPr lang="en-IN" dirty="0"/>
              <a:t>b) throw handler</a:t>
            </a:r>
          </a:p>
          <a:p>
            <a:pPr marL="0" indent="0">
              <a:buNone/>
            </a:pPr>
            <a:r>
              <a:rPr lang="en-IN" dirty="0"/>
              <a:t>c) default handler</a:t>
            </a:r>
          </a:p>
          <a:p>
            <a:pPr marL="0" indent="0">
              <a:buNone/>
            </a:pPr>
            <a:r>
              <a:rPr lang="en-IN" dirty="0"/>
              <a:t>d) java run time system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194450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Q33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Which of the following handles the exception when a catch is not used?</a:t>
            </a:r>
          </a:p>
          <a:p>
            <a:pPr marL="0" indent="0">
              <a:buNone/>
            </a:pPr>
            <a:r>
              <a:rPr lang="en-IN" dirty="0"/>
              <a:t>a) finally</a:t>
            </a:r>
          </a:p>
          <a:p>
            <a:pPr marL="0" indent="0">
              <a:buNone/>
            </a:pPr>
            <a:r>
              <a:rPr lang="en-IN" dirty="0"/>
              <a:t>b) throw handler</a:t>
            </a:r>
          </a:p>
          <a:p>
            <a:pPr marL="0" indent="0">
              <a:buNone/>
            </a:pPr>
            <a:r>
              <a:rPr lang="en-IN" b="1" dirty="0"/>
              <a:t>c) default handler</a:t>
            </a:r>
          </a:p>
          <a:p>
            <a:pPr marL="0" indent="0">
              <a:buNone/>
            </a:pPr>
            <a:r>
              <a:rPr lang="en-IN" dirty="0"/>
              <a:t>d) java run time system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32181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101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Q34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2"/>
            <a:ext cx="10515600" cy="5450821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dirty="0"/>
              <a:t>What will be the output of the following Java program?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import java.io.*;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class </a:t>
            </a:r>
            <a:r>
              <a:rPr lang="en-IN" dirty="0" err="1"/>
              <a:t>filesinputoutput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{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public static void main(String </a:t>
            </a:r>
            <a:r>
              <a:rPr lang="en-IN" dirty="0" err="1"/>
              <a:t>args</a:t>
            </a:r>
            <a:r>
              <a:rPr lang="en-IN" dirty="0"/>
              <a:t>[])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{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</a:t>
            </a:r>
            <a:r>
              <a:rPr lang="en-IN" dirty="0" err="1"/>
              <a:t>InputStream</a:t>
            </a:r>
            <a:r>
              <a:rPr lang="en-IN" dirty="0"/>
              <a:t> </a:t>
            </a:r>
            <a:r>
              <a:rPr lang="en-IN" dirty="0" err="1"/>
              <a:t>obj</a:t>
            </a:r>
            <a:r>
              <a:rPr lang="en-IN" dirty="0"/>
              <a:t> = new </a:t>
            </a:r>
            <a:r>
              <a:rPr lang="en-IN" dirty="0" err="1"/>
              <a:t>FileInputStream</a:t>
            </a:r>
            <a:r>
              <a:rPr lang="en-IN" dirty="0"/>
              <a:t>("inputoutput.java");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</a:t>
            </a:r>
            <a:r>
              <a:rPr lang="en-IN" dirty="0" err="1"/>
              <a:t>System.out.print</a:t>
            </a:r>
            <a:r>
              <a:rPr lang="en-IN" dirty="0"/>
              <a:t>(</a:t>
            </a:r>
            <a:r>
              <a:rPr lang="en-IN" dirty="0" err="1"/>
              <a:t>obj.available</a:t>
            </a:r>
            <a:r>
              <a:rPr lang="en-IN" dirty="0"/>
              <a:t>());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}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Note: inputoutput.java is stored in the disk.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a) 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b) false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c) prints number of bytes in file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d) prints number of characters in the file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577241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101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Q34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2"/>
            <a:ext cx="10515600" cy="5450821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dirty="0"/>
              <a:t>What will be the output of the following Java program?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import java.io.*;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class </a:t>
            </a:r>
            <a:r>
              <a:rPr lang="en-IN" dirty="0" err="1"/>
              <a:t>filesinputoutput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{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public static void main(String </a:t>
            </a:r>
            <a:r>
              <a:rPr lang="en-IN" dirty="0" err="1"/>
              <a:t>args</a:t>
            </a:r>
            <a:r>
              <a:rPr lang="en-IN" dirty="0"/>
              <a:t>[])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{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</a:t>
            </a:r>
            <a:r>
              <a:rPr lang="en-IN" dirty="0" err="1"/>
              <a:t>InputStream</a:t>
            </a:r>
            <a:r>
              <a:rPr lang="en-IN" dirty="0"/>
              <a:t> </a:t>
            </a:r>
            <a:r>
              <a:rPr lang="en-IN" dirty="0" err="1"/>
              <a:t>obj</a:t>
            </a:r>
            <a:r>
              <a:rPr lang="en-IN" dirty="0"/>
              <a:t> = new </a:t>
            </a:r>
            <a:r>
              <a:rPr lang="en-IN" dirty="0" err="1"/>
              <a:t>FileInputStream</a:t>
            </a:r>
            <a:r>
              <a:rPr lang="en-IN" dirty="0"/>
              <a:t>("inputoutput.java");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</a:t>
            </a:r>
            <a:r>
              <a:rPr lang="en-IN" dirty="0" err="1"/>
              <a:t>System.out.print</a:t>
            </a:r>
            <a:r>
              <a:rPr lang="en-IN" dirty="0"/>
              <a:t>(</a:t>
            </a:r>
            <a:r>
              <a:rPr lang="en-IN" dirty="0" err="1"/>
              <a:t>obj.available</a:t>
            </a:r>
            <a:r>
              <a:rPr lang="en-IN" dirty="0"/>
              <a:t>());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}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Note: inputoutput.java is stored in the disk.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a) 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b) false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b="1" dirty="0"/>
              <a:t>c) prints number of bytes in file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d) prints number of characters in the file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208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854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6909"/>
            <a:ext cx="10515600" cy="493005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Predict the output of following Java program</a:t>
            </a:r>
          </a:p>
          <a:p>
            <a:pPr marL="0" indent="0">
              <a:buNone/>
            </a:pPr>
            <a:r>
              <a:rPr lang="en-IN" dirty="0"/>
              <a:t>class T {</a:t>
            </a:r>
          </a:p>
          <a:p>
            <a:pPr marL="0" indent="0">
              <a:buNone/>
            </a:pPr>
            <a:r>
              <a:rPr lang="en-IN" dirty="0"/>
              <a:t>  int t = 20;</a:t>
            </a:r>
          </a:p>
          <a:p>
            <a:pPr marL="0" indent="0">
              <a:buNone/>
            </a:pPr>
            <a:r>
              <a:rPr lang="en-IN" dirty="0"/>
              <a:t>  T() {</a:t>
            </a:r>
          </a:p>
          <a:p>
            <a:pPr marL="0" indent="0">
              <a:buNone/>
            </a:pPr>
            <a:r>
              <a:rPr lang="en-IN" dirty="0"/>
              <a:t>    t = 40;</a:t>
            </a:r>
          </a:p>
          <a:p>
            <a:pPr marL="0" indent="0">
              <a:buNone/>
            </a:pPr>
            <a:r>
              <a:rPr lang="en-IN" dirty="0"/>
              <a:t>  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class Main {</a:t>
            </a:r>
          </a:p>
          <a:p>
            <a:pPr marL="0" indent="0">
              <a:buNone/>
            </a:pPr>
            <a:r>
              <a:rPr lang="en-IN" dirty="0"/>
              <a:t>   public static void main(String </a:t>
            </a:r>
            <a:r>
              <a:rPr lang="en-IN" dirty="0" err="1"/>
              <a:t>args</a:t>
            </a:r>
            <a:r>
              <a:rPr lang="en-IN" dirty="0"/>
              <a:t>[]) {</a:t>
            </a:r>
          </a:p>
          <a:p>
            <a:pPr marL="0" indent="0">
              <a:buNone/>
            </a:pPr>
            <a:r>
              <a:rPr lang="en-IN" dirty="0"/>
              <a:t>      T t1 = new T();</a:t>
            </a:r>
          </a:p>
          <a:p>
            <a:pPr marL="0" indent="0">
              <a:buNone/>
            </a:pPr>
            <a:r>
              <a:rPr lang="en-IN" dirty="0"/>
              <a:t>      </a:t>
            </a:r>
            <a:r>
              <a:rPr lang="en-IN" dirty="0" err="1"/>
              <a:t>System.out.println</a:t>
            </a:r>
            <a:r>
              <a:rPr lang="en-IN" dirty="0"/>
              <a:t>(t1.t);</a:t>
            </a:r>
          </a:p>
          <a:p>
            <a:pPr marL="0" indent="0">
              <a:buNone/>
            </a:pPr>
            <a:r>
              <a:rPr lang="en-IN" dirty="0"/>
              <a:t>   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A. 20</a:t>
            </a:r>
          </a:p>
          <a:p>
            <a:pPr marL="0" indent="0">
              <a:buNone/>
            </a:pPr>
            <a:r>
              <a:rPr lang="en-IN" b="1" dirty="0"/>
              <a:t>B. 40</a:t>
            </a:r>
          </a:p>
          <a:p>
            <a:pPr marL="0" indent="0">
              <a:buNone/>
            </a:pPr>
            <a:r>
              <a:rPr lang="en-IN" dirty="0"/>
              <a:t>C. Compiler Error</a:t>
            </a:r>
          </a:p>
          <a:p>
            <a:pPr marL="0" indent="0">
              <a:buNone/>
            </a:pPr>
            <a:r>
              <a:rPr lang="en-IN" dirty="0"/>
              <a:t>D. Runtime Error</a:t>
            </a:r>
          </a:p>
        </p:txBody>
      </p:sp>
    </p:spTree>
    <p:extLst>
      <p:ext uri="{BB962C8B-B14F-4D97-AF65-F5344CB8AC3E}">
        <p14:creationId xmlns:p14="http://schemas.microsoft.com/office/powerpoint/2010/main" val="351609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/>
          <a:lstStyle/>
          <a:p>
            <a:r>
              <a:rPr lang="en-IN" dirty="0" smtClean="0"/>
              <a:t>Q35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812"/>
            <a:ext cx="10515600" cy="4859151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dirty="0"/>
              <a:t>What will be the output of the following Java code?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import java.io.*;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class files 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{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public static void main(String </a:t>
            </a:r>
            <a:r>
              <a:rPr lang="en-IN" dirty="0" err="1"/>
              <a:t>args</a:t>
            </a:r>
            <a:r>
              <a:rPr lang="en-IN" dirty="0"/>
              <a:t>[]) 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{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File </a:t>
            </a:r>
            <a:r>
              <a:rPr lang="en-IN" dirty="0" err="1"/>
              <a:t>obj</a:t>
            </a:r>
            <a:r>
              <a:rPr lang="en-IN" dirty="0"/>
              <a:t> = new File("/java/system");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</a:t>
            </a:r>
            <a:r>
              <a:rPr lang="en-IN" dirty="0" err="1"/>
              <a:t>System.out.print</a:t>
            </a:r>
            <a:r>
              <a:rPr lang="en-IN" dirty="0"/>
              <a:t>(</a:t>
            </a:r>
            <a:r>
              <a:rPr lang="en-IN" dirty="0" err="1"/>
              <a:t>obj.getName</a:t>
            </a:r>
            <a:r>
              <a:rPr lang="en-IN" dirty="0"/>
              <a:t>());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}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a) java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b) system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c) java/system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d) /java/system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693817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/>
          <a:lstStyle/>
          <a:p>
            <a:r>
              <a:rPr lang="en-IN" dirty="0" smtClean="0"/>
              <a:t>Q35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812"/>
            <a:ext cx="10515600" cy="4859151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dirty="0"/>
              <a:t>What will be the output of the following Java code?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import java.io.*;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class files 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{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public static void main(String </a:t>
            </a:r>
            <a:r>
              <a:rPr lang="en-IN" dirty="0" err="1"/>
              <a:t>args</a:t>
            </a:r>
            <a:r>
              <a:rPr lang="en-IN" dirty="0"/>
              <a:t>[]) 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{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File </a:t>
            </a:r>
            <a:r>
              <a:rPr lang="en-IN" dirty="0" err="1"/>
              <a:t>obj</a:t>
            </a:r>
            <a:r>
              <a:rPr lang="en-IN" dirty="0"/>
              <a:t> = new File("/java/system");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    </a:t>
            </a:r>
            <a:r>
              <a:rPr lang="en-IN" dirty="0" err="1"/>
              <a:t>System.out.print</a:t>
            </a:r>
            <a:r>
              <a:rPr lang="en-IN" dirty="0"/>
              <a:t>(</a:t>
            </a:r>
            <a:r>
              <a:rPr lang="en-IN" dirty="0" err="1"/>
              <a:t>obj.getName</a:t>
            </a:r>
            <a:r>
              <a:rPr lang="en-IN" dirty="0"/>
              <a:t>());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    }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a) java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b="1" dirty="0"/>
              <a:t>b) system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c) java/system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d) /java/system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549880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178299" y="392206"/>
            <a:ext cx="8229600" cy="990600"/>
          </a:xfrm>
        </p:spPr>
        <p:txBody>
          <a:bodyPr/>
          <a:lstStyle/>
          <a:p>
            <a:r>
              <a:rPr lang="en-IN" altLang="en-US" dirty="0" smtClean="0"/>
              <a:t>Q36</a:t>
            </a:r>
            <a:endParaRPr lang="en-IN" alt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990040" y="1497106"/>
            <a:ext cx="8229600" cy="49371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altLang="en-US" sz="1800" dirty="0"/>
              <a:t>What will happen when you compile and run the following code with assertion enabled?</a:t>
            </a:r>
          </a:p>
          <a:p>
            <a:pPr marL="0" indent="0">
              <a:buNone/>
            </a:pPr>
            <a:r>
              <a:rPr lang="en-IN" altLang="en-US" sz="1800" dirty="0"/>
              <a:t>public class Test{</a:t>
            </a:r>
          </a:p>
          <a:p>
            <a:pPr marL="0" indent="0">
              <a:buNone/>
            </a:pPr>
            <a:r>
              <a:rPr lang="en-IN" altLang="en-US" sz="1800" dirty="0"/>
              <a:t>	public static void main(String[] </a:t>
            </a:r>
            <a:r>
              <a:rPr lang="en-IN" altLang="en-US" sz="1800" dirty="0" err="1"/>
              <a:t>args</a:t>
            </a:r>
            <a:r>
              <a:rPr lang="en-IN" altLang="en-US" sz="1800" dirty="0"/>
              <a:t>){</a:t>
            </a:r>
          </a:p>
          <a:p>
            <a:pPr marL="0" indent="0">
              <a:buNone/>
            </a:pPr>
            <a:r>
              <a:rPr lang="en-IN" altLang="en-US" sz="1800" dirty="0"/>
              <a:t>		</a:t>
            </a:r>
          </a:p>
          <a:p>
            <a:pPr marL="0" indent="0">
              <a:buNone/>
            </a:pPr>
            <a:r>
              <a:rPr lang="en-IN" altLang="en-US" sz="1800" dirty="0"/>
              <a:t>		</a:t>
            </a:r>
            <a:r>
              <a:rPr lang="en-IN" altLang="en-US" sz="1800" dirty="0" err="1"/>
              <a:t>int</a:t>
            </a:r>
            <a:r>
              <a:rPr lang="en-IN" altLang="en-US" sz="1800" dirty="0"/>
              <a:t> age = 20;</a:t>
            </a:r>
          </a:p>
          <a:p>
            <a:pPr marL="0" indent="0">
              <a:buNone/>
            </a:pPr>
            <a:r>
              <a:rPr lang="en-IN" altLang="en-US" sz="1800" dirty="0"/>
              <a:t>		assert age &gt; 20 : </a:t>
            </a:r>
            <a:r>
              <a:rPr lang="en-IN" altLang="en-US" sz="1800" dirty="0" err="1"/>
              <a:t>getMessage</a:t>
            </a:r>
            <a:r>
              <a:rPr lang="en-IN" altLang="en-US" sz="1800" dirty="0"/>
              <a:t>();</a:t>
            </a:r>
          </a:p>
          <a:p>
            <a:pPr marL="0" indent="0">
              <a:buNone/>
            </a:pPr>
            <a:r>
              <a:rPr lang="en-IN" altLang="en-US" sz="1800" dirty="0"/>
              <a:t>		</a:t>
            </a:r>
            <a:r>
              <a:rPr lang="en-IN" altLang="en-US" sz="1800" dirty="0" err="1"/>
              <a:t>System.out.println</a:t>
            </a:r>
            <a:r>
              <a:rPr lang="en-IN" altLang="en-US" sz="1800" dirty="0"/>
              <a:t>("Valid");</a:t>
            </a:r>
          </a:p>
          <a:p>
            <a:pPr marL="0" indent="0">
              <a:buNone/>
            </a:pPr>
            <a:r>
              <a:rPr lang="en-IN" altLang="en-US" sz="1800" dirty="0"/>
              <a:t>		</a:t>
            </a:r>
          </a:p>
          <a:p>
            <a:pPr marL="0" indent="0">
              <a:buNone/>
            </a:pPr>
            <a:r>
              <a:rPr lang="en-IN" altLang="en-US" sz="1800" dirty="0"/>
              <a:t>	}</a:t>
            </a:r>
          </a:p>
          <a:p>
            <a:pPr marL="0" indent="0">
              <a:buNone/>
            </a:pPr>
            <a:r>
              <a:rPr lang="en-IN" altLang="en-US" sz="1800" dirty="0"/>
              <a:t>	private static void </a:t>
            </a:r>
            <a:r>
              <a:rPr lang="en-IN" altLang="en-US" sz="1800" dirty="0" err="1"/>
              <a:t>getMessage</a:t>
            </a:r>
            <a:r>
              <a:rPr lang="en-IN" altLang="en-US" sz="1800" dirty="0"/>
              <a:t>() {</a:t>
            </a:r>
          </a:p>
          <a:p>
            <a:pPr marL="0" indent="0">
              <a:buNone/>
            </a:pPr>
            <a:r>
              <a:rPr lang="en-IN" altLang="en-US" sz="1800" dirty="0"/>
              <a:t>		</a:t>
            </a:r>
            <a:r>
              <a:rPr lang="en-IN" altLang="en-US" sz="1800" dirty="0" err="1"/>
              <a:t>System.out.println</a:t>
            </a:r>
            <a:r>
              <a:rPr lang="en-IN" altLang="en-US" sz="1800" dirty="0"/>
              <a:t>("Not valid");</a:t>
            </a:r>
          </a:p>
          <a:p>
            <a:pPr marL="0" indent="0">
              <a:buNone/>
            </a:pPr>
            <a:r>
              <a:rPr lang="en-IN" altLang="en-US" sz="1800" dirty="0"/>
              <a:t>	}</a:t>
            </a:r>
          </a:p>
          <a:p>
            <a:pPr marL="0" indent="0">
              <a:buNone/>
            </a:pPr>
            <a:r>
              <a:rPr lang="en-IN" altLang="en-US" sz="1800" dirty="0"/>
              <a:t>}</a:t>
            </a:r>
          </a:p>
          <a:p>
            <a:pPr marL="0" indent="0">
              <a:buNone/>
            </a:pPr>
            <a:r>
              <a:rPr lang="en-IN" altLang="en-US" sz="1800" dirty="0"/>
              <a:t>A.  The code will not compile</a:t>
            </a:r>
          </a:p>
          <a:p>
            <a:pPr marL="0" indent="0">
              <a:buNone/>
            </a:pPr>
            <a:r>
              <a:rPr lang="en-IN" altLang="en-US" sz="1800" dirty="0"/>
              <a:t>B.  The code will compile but will throw </a:t>
            </a:r>
            <a:r>
              <a:rPr lang="en-IN" altLang="en-US" sz="1800" dirty="0" err="1"/>
              <a:t>AssertionError</a:t>
            </a:r>
            <a:r>
              <a:rPr lang="en-IN" altLang="en-US" sz="1800" dirty="0"/>
              <a:t> when executed</a:t>
            </a:r>
          </a:p>
          <a:p>
            <a:pPr marL="0" indent="0">
              <a:buNone/>
            </a:pPr>
            <a:r>
              <a:rPr lang="en-IN" altLang="en-US" sz="1800" dirty="0"/>
              <a:t>C.  The code will compile and print Not Valid</a:t>
            </a:r>
          </a:p>
          <a:p>
            <a:pPr marL="0" indent="0">
              <a:buNone/>
            </a:pPr>
            <a:r>
              <a:rPr lang="en-IN" altLang="en-US" sz="1800" dirty="0"/>
              <a:t>D.  The code will compile and print Valid</a:t>
            </a:r>
          </a:p>
        </p:txBody>
      </p:sp>
    </p:spTree>
    <p:extLst>
      <p:ext uri="{BB962C8B-B14F-4D97-AF65-F5344CB8AC3E}">
        <p14:creationId xmlns:p14="http://schemas.microsoft.com/office/powerpoint/2010/main" val="385953656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178299" y="392206"/>
            <a:ext cx="8229600" cy="990600"/>
          </a:xfrm>
        </p:spPr>
        <p:txBody>
          <a:bodyPr/>
          <a:lstStyle/>
          <a:p>
            <a:r>
              <a:rPr lang="en-IN" altLang="en-US" dirty="0" smtClean="0"/>
              <a:t>Q36</a:t>
            </a:r>
            <a:endParaRPr lang="en-IN" alt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990040" y="1497106"/>
            <a:ext cx="8229600" cy="49371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altLang="en-US" sz="1800" dirty="0"/>
              <a:t>What will happen when you compile and run the following code with assertion enabled?</a:t>
            </a:r>
          </a:p>
          <a:p>
            <a:pPr marL="0" indent="0">
              <a:buNone/>
            </a:pPr>
            <a:r>
              <a:rPr lang="en-IN" altLang="en-US" sz="1800" dirty="0"/>
              <a:t>public class Test{</a:t>
            </a:r>
          </a:p>
          <a:p>
            <a:pPr marL="0" indent="0">
              <a:buNone/>
            </a:pPr>
            <a:r>
              <a:rPr lang="en-IN" altLang="en-US" sz="1800" dirty="0"/>
              <a:t>	public static void main(String[] </a:t>
            </a:r>
            <a:r>
              <a:rPr lang="en-IN" altLang="en-US" sz="1800" dirty="0" err="1"/>
              <a:t>args</a:t>
            </a:r>
            <a:r>
              <a:rPr lang="en-IN" altLang="en-US" sz="1800" dirty="0"/>
              <a:t>){</a:t>
            </a:r>
          </a:p>
          <a:p>
            <a:pPr marL="0" indent="0">
              <a:buNone/>
            </a:pPr>
            <a:r>
              <a:rPr lang="en-IN" altLang="en-US" sz="1800" dirty="0"/>
              <a:t>		</a:t>
            </a:r>
          </a:p>
          <a:p>
            <a:pPr marL="0" indent="0">
              <a:buNone/>
            </a:pPr>
            <a:r>
              <a:rPr lang="en-IN" altLang="en-US" sz="1800" dirty="0"/>
              <a:t>		</a:t>
            </a:r>
            <a:r>
              <a:rPr lang="en-IN" altLang="en-US" sz="1800" dirty="0" err="1"/>
              <a:t>int</a:t>
            </a:r>
            <a:r>
              <a:rPr lang="en-IN" altLang="en-US" sz="1800" dirty="0"/>
              <a:t> age = 20;</a:t>
            </a:r>
          </a:p>
          <a:p>
            <a:pPr marL="0" indent="0">
              <a:buNone/>
            </a:pPr>
            <a:r>
              <a:rPr lang="en-IN" altLang="en-US" sz="1800" dirty="0"/>
              <a:t>		assert age &gt; 20 : </a:t>
            </a:r>
            <a:r>
              <a:rPr lang="en-IN" altLang="en-US" sz="1800" dirty="0" err="1"/>
              <a:t>getMessage</a:t>
            </a:r>
            <a:r>
              <a:rPr lang="en-IN" altLang="en-US" sz="1800" dirty="0"/>
              <a:t>();</a:t>
            </a:r>
          </a:p>
          <a:p>
            <a:pPr marL="0" indent="0">
              <a:buNone/>
            </a:pPr>
            <a:r>
              <a:rPr lang="en-IN" altLang="en-US" sz="1800" dirty="0"/>
              <a:t>		</a:t>
            </a:r>
            <a:r>
              <a:rPr lang="en-IN" altLang="en-US" sz="1800" dirty="0" err="1"/>
              <a:t>System.out.println</a:t>
            </a:r>
            <a:r>
              <a:rPr lang="en-IN" altLang="en-US" sz="1800" dirty="0"/>
              <a:t>("Valid");</a:t>
            </a:r>
          </a:p>
          <a:p>
            <a:pPr marL="0" indent="0">
              <a:buNone/>
            </a:pPr>
            <a:r>
              <a:rPr lang="en-IN" altLang="en-US" sz="1800" dirty="0"/>
              <a:t>		</a:t>
            </a:r>
          </a:p>
          <a:p>
            <a:pPr marL="0" indent="0">
              <a:buNone/>
            </a:pPr>
            <a:r>
              <a:rPr lang="en-IN" altLang="en-US" sz="1800" dirty="0"/>
              <a:t>	}</a:t>
            </a:r>
          </a:p>
          <a:p>
            <a:pPr marL="0" indent="0">
              <a:buNone/>
            </a:pPr>
            <a:r>
              <a:rPr lang="en-IN" altLang="en-US" sz="1800" dirty="0"/>
              <a:t>	private static void </a:t>
            </a:r>
            <a:r>
              <a:rPr lang="en-IN" altLang="en-US" sz="1800" dirty="0" err="1"/>
              <a:t>getMessage</a:t>
            </a:r>
            <a:r>
              <a:rPr lang="en-IN" altLang="en-US" sz="1800" dirty="0"/>
              <a:t>() {</a:t>
            </a:r>
          </a:p>
          <a:p>
            <a:pPr marL="0" indent="0">
              <a:buNone/>
            </a:pPr>
            <a:r>
              <a:rPr lang="en-IN" altLang="en-US" sz="1800" dirty="0"/>
              <a:t>		</a:t>
            </a:r>
            <a:r>
              <a:rPr lang="en-IN" altLang="en-US" sz="1800" dirty="0" err="1"/>
              <a:t>System.out.println</a:t>
            </a:r>
            <a:r>
              <a:rPr lang="en-IN" altLang="en-US" sz="1800" dirty="0"/>
              <a:t>("Not valid");</a:t>
            </a:r>
          </a:p>
          <a:p>
            <a:pPr marL="0" indent="0">
              <a:buNone/>
            </a:pPr>
            <a:r>
              <a:rPr lang="en-IN" altLang="en-US" sz="1800" dirty="0"/>
              <a:t>	}</a:t>
            </a:r>
          </a:p>
          <a:p>
            <a:pPr marL="0" indent="0">
              <a:buNone/>
            </a:pPr>
            <a:r>
              <a:rPr lang="en-IN" altLang="en-US" sz="1800" dirty="0"/>
              <a:t>}</a:t>
            </a:r>
          </a:p>
          <a:p>
            <a:pPr marL="0" indent="0">
              <a:buNone/>
            </a:pPr>
            <a:r>
              <a:rPr lang="en-IN" altLang="en-US" sz="1800" b="1" dirty="0"/>
              <a:t>A.  The code will not compile</a:t>
            </a:r>
          </a:p>
          <a:p>
            <a:pPr marL="0" indent="0">
              <a:buNone/>
            </a:pPr>
            <a:r>
              <a:rPr lang="en-IN" altLang="en-US" sz="1800" dirty="0"/>
              <a:t>B.  The code will compile but will throw </a:t>
            </a:r>
            <a:r>
              <a:rPr lang="en-IN" altLang="en-US" sz="1800" dirty="0" err="1"/>
              <a:t>AssertionError</a:t>
            </a:r>
            <a:r>
              <a:rPr lang="en-IN" altLang="en-US" sz="1800" dirty="0"/>
              <a:t> when executed</a:t>
            </a:r>
          </a:p>
          <a:p>
            <a:pPr marL="0" indent="0">
              <a:buNone/>
            </a:pPr>
            <a:r>
              <a:rPr lang="en-IN" altLang="en-US" sz="1800" dirty="0"/>
              <a:t>C.  The code will compile and print Not Valid</a:t>
            </a:r>
          </a:p>
          <a:p>
            <a:pPr marL="0" indent="0">
              <a:buNone/>
            </a:pPr>
            <a:r>
              <a:rPr lang="en-IN" altLang="en-US" sz="1800" dirty="0"/>
              <a:t>D.  The code will compile and print Valid</a:t>
            </a:r>
          </a:p>
        </p:txBody>
      </p:sp>
    </p:spTree>
    <p:extLst>
      <p:ext uri="{BB962C8B-B14F-4D97-AF65-F5344CB8AC3E}">
        <p14:creationId xmlns:p14="http://schemas.microsoft.com/office/powerpoint/2010/main" val="4548374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 smtClean="0"/>
              <a:t>Q37</a:t>
            </a:r>
            <a:endParaRPr lang="en-IN" alt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altLang="en-US" sz="1800"/>
              <a:t>What will happen when you compile and run the following code with assertion enabled?</a:t>
            </a:r>
          </a:p>
          <a:p>
            <a:pPr marL="0" indent="0">
              <a:buNone/>
            </a:pPr>
            <a:r>
              <a:rPr lang="en-IN" altLang="en-US" sz="1800"/>
              <a:t>public class Test{	</a:t>
            </a:r>
          </a:p>
          <a:p>
            <a:pPr marL="0" indent="0">
              <a:buNone/>
            </a:pPr>
            <a:r>
              <a:rPr lang="en-IN" altLang="en-US" sz="1800"/>
              <a:t>	</a:t>
            </a:r>
          </a:p>
          <a:p>
            <a:pPr marL="0" indent="0">
              <a:buNone/>
            </a:pPr>
            <a:r>
              <a:rPr lang="en-IN" altLang="en-US" sz="1800"/>
              <a:t>	public static void main(String[] args){		</a:t>
            </a:r>
          </a:p>
          <a:p>
            <a:pPr marL="0" indent="0">
              <a:buNone/>
            </a:pPr>
            <a:r>
              <a:rPr lang="en-IN" altLang="en-US" sz="1800"/>
              <a:t>		assert false;</a:t>
            </a:r>
          </a:p>
          <a:p>
            <a:pPr marL="0" indent="0">
              <a:buNone/>
            </a:pPr>
            <a:r>
              <a:rPr lang="en-IN" altLang="en-US" sz="1800"/>
              <a:t>		System.out.println("True");</a:t>
            </a:r>
          </a:p>
          <a:p>
            <a:pPr marL="0" indent="0">
              <a:buNone/>
            </a:pPr>
            <a:r>
              <a:rPr lang="en-IN" altLang="en-US" sz="1800"/>
              <a:t>		</a:t>
            </a:r>
          </a:p>
          <a:p>
            <a:pPr marL="0" indent="0">
              <a:buNone/>
            </a:pPr>
            <a:r>
              <a:rPr lang="en-IN" altLang="en-US" sz="1800"/>
              <a:t>	}	</a:t>
            </a:r>
          </a:p>
          <a:p>
            <a:pPr marL="0" indent="0">
              <a:buNone/>
            </a:pPr>
            <a:r>
              <a:rPr lang="en-IN" altLang="en-US" sz="1800"/>
              <a:t>}</a:t>
            </a:r>
          </a:p>
          <a:p>
            <a:pPr marL="0" indent="0">
              <a:buNone/>
            </a:pPr>
            <a:r>
              <a:rPr lang="en-IN" altLang="en-US" sz="1800"/>
              <a:t>A. The code will not compile due to unreachable code since false is hard coded in assert statement</a:t>
            </a:r>
          </a:p>
          <a:p>
            <a:pPr marL="0" indent="0">
              <a:buNone/>
            </a:pPr>
            <a:r>
              <a:rPr lang="en-IN" altLang="en-US" sz="1800"/>
              <a:t>B. The code will compile but will throw AssertionError when executed</a:t>
            </a:r>
          </a:p>
          <a:p>
            <a:pPr marL="0" indent="0">
              <a:buNone/>
            </a:pPr>
            <a:r>
              <a:rPr lang="en-IN" altLang="en-US" sz="1800"/>
              <a:t>C. The code will compile and print true</a:t>
            </a:r>
          </a:p>
          <a:p>
            <a:pPr marL="0" indent="0">
              <a:buNone/>
            </a:pPr>
            <a:r>
              <a:rPr lang="en-IN" altLang="en-US" sz="1800"/>
              <a:t>D. 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5174621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 smtClean="0"/>
              <a:t>Q37</a:t>
            </a:r>
            <a:endParaRPr lang="en-IN" alt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altLang="en-US" sz="1800" dirty="0"/>
              <a:t>What will happen when you compile and run the following code with assertion enabled?</a:t>
            </a:r>
          </a:p>
          <a:p>
            <a:pPr marL="0" indent="0">
              <a:buNone/>
            </a:pPr>
            <a:r>
              <a:rPr lang="en-IN" altLang="en-US" sz="1800" dirty="0"/>
              <a:t>public class Test{	</a:t>
            </a:r>
          </a:p>
          <a:p>
            <a:pPr marL="0" indent="0">
              <a:buNone/>
            </a:pPr>
            <a:r>
              <a:rPr lang="en-IN" altLang="en-US" sz="1800" dirty="0"/>
              <a:t>	</a:t>
            </a:r>
          </a:p>
          <a:p>
            <a:pPr marL="0" indent="0">
              <a:buNone/>
            </a:pPr>
            <a:r>
              <a:rPr lang="en-IN" altLang="en-US" sz="1800" dirty="0"/>
              <a:t>	public static void main(String[] </a:t>
            </a:r>
            <a:r>
              <a:rPr lang="en-IN" altLang="en-US" sz="1800" dirty="0" err="1"/>
              <a:t>args</a:t>
            </a:r>
            <a:r>
              <a:rPr lang="en-IN" altLang="en-US" sz="1800" dirty="0"/>
              <a:t>){		</a:t>
            </a:r>
          </a:p>
          <a:p>
            <a:pPr marL="0" indent="0">
              <a:buNone/>
            </a:pPr>
            <a:r>
              <a:rPr lang="en-IN" altLang="en-US" sz="1800" dirty="0"/>
              <a:t>		assert false;</a:t>
            </a:r>
          </a:p>
          <a:p>
            <a:pPr marL="0" indent="0">
              <a:buNone/>
            </a:pPr>
            <a:r>
              <a:rPr lang="en-IN" altLang="en-US" sz="1800" dirty="0"/>
              <a:t>		</a:t>
            </a:r>
            <a:r>
              <a:rPr lang="en-IN" altLang="en-US" sz="1800" dirty="0" err="1"/>
              <a:t>System.out.println</a:t>
            </a:r>
            <a:r>
              <a:rPr lang="en-IN" altLang="en-US" sz="1800" dirty="0"/>
              <a:t>("True");</a:t>
            </a:r>
          </a:p>
          <a:p>
            <a:pPr marL="0" indent="0">
              <a:buNone/>
            </a:pPr>
            <a:r>
              <a:rPr lang="en-IN" altLang="en-US" sz="1800" dirty="0"/>
              <a:t>		</a:t>
            </a:r>
          </a:p>
          <a:p>
            <a:pPr marL="0" indent="0">
              <a:buNone/>
            </a:pPr>
            <a:r>
              <a:rPr lang="en-IN" altLang="en-US" sz="1800" dirty="0"/>
              <a:t>	}	</a:t>
            </a:r>
          </a:p>
          <a:p>
            <a:pPr marL="0" indent="0">
              <a:buNone/>
            </a:pPr>
            <a:r>
              <a:rPr lang="en-IN" altLang="en-US" sz="1800" dirty="0"/>
              <a:t>}</a:t>
            </a:r>
          </a:p>
          <a:p>
            <a:pPr marL="0" indent="0">
              <a:buNone/>
            </a:pPr>
            <a:r>
              <a:rPr lang="en-IN" altLang="en-US" sz="1800" dirty="0"/>
              <a:t>A. The code will not compile due to unreachable code since false is hard coded in assert statement</a:t>
            </a:r>
          </a:p>
          <a:p>
            <a:pPr marL="0" indent="0">
              <a:buNone/>
            </a:pPr>
            <a:r>
              <a:rPr lang="en-IN" altLang="en-US" sz="1800" b="1" dirty="0"/>
              <a:t>B. The code will compile but will throw </a:t>
            </a:r>
            <a:r>
              <a:rPr lang="en-IN" altLang="en-US" sz="1800" b="1" dirty="0" err="1"/>
              <a:t>AssertionError</a:t>
            </a:r>
            <a:r>
              <a:rPr lang="en-IN" altLang="en-US" sz="1800" b="1" dirty="0"/>
              <a:t> when executed</a:t>
            </a:r>
          </a:p>
          <a:p>
            <a:pPr marL="0" indent="0">
              <a:buNone/>
            </a:pPr>
            <a:r>
              <a:rPr lang="en-IN" altLang="en-US" sz="1800" dirty="0"/>
              <a:t>C. The code will compile and print true</a:t>
            </a:r>
          </a:p>
          <a:p>
            <a:pPr marL="0" indent="0">
              <a:buNone/>
            </a:pPr>
            <a:r>
              <a:rPr lang="en-IN" altLang="en-US" sz="1800" dirty="0"/>
              <a:t>D. 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13485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087"/>
          </a:xfrm>
        </p:spPr>
        <p:txBody>
          <a:bodyPr>
            <a:normAutofit/>
          </a:bodyPr>
          <a:lstStyle/>
          <a:p>
            <a:r>
              <a:rPr lang="en-IN" altLang="en-US" sz="2800" dirty="0" smtClean="0"/>
              <a:t>Q38(Output</a:t>
            </a:r>
            <a:r>
              <a:rPr lang="en-IN" altLang="en-US" sz="2800" dirty="0" smtClean="0"/>
              <a:t>??)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IN" sz="2000" dirty="0"/>
              <a:t>public class </a:t>
            </a:r>
            <a:r>
              <a:rPr lang="en-IN" sz="2000" dirty="0" err="1"/>
              <a:t>pqr</a:t>
            </a:r>
            <a:r>
              <a:rPr lang="en-IN" sz="2000" dirty="0"/>
              <a:t>{	</a:t>
            </a:r>
          </a:p>
          <a:p>
            <a:pPr marL="0" indent="0">
              <a:buNone/>
              <a:defRPr/>
            </a:pPr>
            <a:r>
              <a:rPr lang="en-IN" sz="2000" dirty="0"/>
              <a:t>	public static void main(String[] </a:t>
            </a:r>
            <a:r>
              <a:rPr lang="en-IN" sz="2000" dirty="0" err="1"/>
              <a:t>args</a:t>
            </a:r>
            <a:r>
              <a:rPr lang="en-IN" sz="2000" dirty="0"/>
              <a:t>){</a:t>
            </a:r>
          </a:p>
          <a:p>
            <a:pPr marL="0" indent="0">
              <a:buNone/>
              <a:defRPr/>
            </a:pPr>
            <a:r>
              <a:rPr lang="en-IN" sz="2000" dirty="0"/>
              <a:t>		</a:t>
            </a:r>
            <a:r>
              <a:rPr lang="en-IN" sz="2000" dirty="0" err="1"/>
              <a:t>int</a:t>
            </a:r>
            <a:r>
              <a:rPr lang="en-IN" sz="2000" dirty="0"/>
              <a:t> </a:t>
            </a:r>
            <a:r>
              <a:rPr lang="en-IN" sz="2000" dirty="0" err="1"/>
              <a:t>i</a:t>
            </a:r>
            <a:r>
              <a:rPr lang="en-IN" sz="2000" dirty="0"/>
              <a:t> = 10;</a:t>
            </a:r>
          </a:p>
          <a:p>
            <a:pPr marL="0" indent="0">
              <a:buNone/>
              <a:defRPr/>
            </a:pPr>
            <a:r>
              <a:rPr lang="en-IN" sz="2000" dirty="0"/>
              <a:t>		</a:t>
            </a:r>
            <a:r>
              <a:rPr lang="en-IN" sz="2000" dirty="0" err="1"/>
              <a:t>int</a:t>
            </a:r>
            <a:r>
              <a:rPr lang="en-IN" sz="2000" dirty="0"/>
              <a:t> j = 24;</a:t>
            </a:r>
          </a:p>
          <a:p>
            <a:pPr marL="0" indent="0">
              <a:buNone/>
              <a:defRPr/>
            </a:pPr>
            <a:r>
              <a:rPr lang="en-IN" sz="2000" dirty="0"/>
              <a:t>		</a:t>
            </a:r>
            <a:r>
              <a:rPr lang="en-IN" sz="2000" dirty="0" err="1"/>
              <a:t>int</a:t>
            </a:r>
            <a:r>
              <a:rPr lang="en-IN" sz="2000" dirty="0"/>
              <a:t> k = 34;</a:t>
            </a:r>
          </a:p>
          <a:p>
            <a:pPr marL="0" indent="0">
              <a:buNone/>
              <a:defRPr/>
            </a:pPr>
            <a:r>
              <a:rPr lang="en-IN" sz="2000" dirty="0"/>
              <a:t>		assert </a:t>
            </a:r>
            <a:r>
              <a:rPr lang="en-IN" sz="2000" dirty="0" err="1"/>
              <a:t>i</a:t>
            </a:r>
            <a:r>
              <a:rPr lang="en-IN" sz="2000" dirty="0"/>
              <a:t> + j &gt;= k : k--;</a:t>
            </a:r>
          </a:p>
          <a:p>
            <a:pPr marL="0" indent="0">
              <a:buNone/>
              <a:defRPr/>
            </a:pPr>
            <a:r>
              <a:rPr lang="en-IN" sz="2000" dirty="0"/>
              <a:t>		</a:t>
            </a:r>
            <a:r>
              <a:rPr lang="en-IN" sz="2000" dirty="0" err="1"/>
              <a:t>System.out.println</a:t>
            </a:r>
            <a:r>
              <a:rPr lang="en-IN" sz="2000" dirty="0"/>
              <a:t>(</a:t>
            </a:r>
            <a:r>
              <a:rPr lang="en-IN" sz="2000" dirty="0" err="1"/>
              <a:t>i</a:t>
            </a:r>
            <a:r>
              <a:rPr lang="en-IN" sz="2000" dirty="0"/>
              <a:t> + j + k);		</a:t>
            </a:r>
          </a:p>
          <a:p>
            <a:pPr marL="0" indent="0">
              <a:buNone/>
              <a:defRPr/>
            </a:pPr>
            <a:r>
              <a:rPr lang="en-IN" sz="2000" dirty="0"/>
              <a:t>	}</a:t>
            </a:r>
          </a:p>
          <a:p>
            <a:pPr marL="0" indent="0">
              <a:buNone/>
              <a:defRPr/>
            </a:pPr>
            <a:r>
              <a:rPr lang="en-IN" sz="2000" dirty="0"/>
              <a:t>	</a:t>
            </a:r>
          </a:p>
          <a:p>
            <a:pPr marL="0" indent="0">
              <a:buNone/>
              <a:defRPr/>
            </a:pPr>
            <a:r>
              <a:rPr lang="en-IN" sz="2000" dirty="0"/>
              <a:t>}</a:t>
            </a:r>
          </a:p>
          <a:p>
            <a:pPr marL="514350" indent="-514350">
              <a:buFont typeface="Wingdings 3" panose="05040102010807070707" pitchFamily="18" charset="2"/>
              <a:buAutoNum type="alphaUcPeriod"/>
              <a:defRPr/>
            </a:pPr>
            <a:r>
              <a:rPr lang="en-IN" sz="2000" dirty="0"/>
              <a:t>67</a:t>
            </a:r>
          </a:p>
          <a:p>
            <a:pPr marL="514350" indent="-514350">
              <a:buFont typeface="Wingdings 3" panose="05040102010807070707" pitchFamily="18" charset="2"/>
              <a:buAutoNum type="alphaUcPeriod"/>
              <a:defRPr/>
            </a:pPr>
            <a:r>
              <a:rPr lang="en-IN" sz="2000" dirty="0"/>
              <a:t>68</a:t>
            </a:r>
          </a:p>
          <a:p>
            <a:pPr marL="514350" indent="-514350">
              <a:buFont typeface="Wingdings 3" panose="05040102010807070707" pitchFamily="18" charset="2"/>
              <a:buAutoNum type="alphaUcPeriod"/>
              <a:defRPr/>
            </a:pPr>
            <a:r>
              <a:rPr lang="en-IN" sz="2000" dirty="0"/>
              <a:t>Compiles fine but gives </a:t>
            </a:r>
            <a:r>
              <a:rPr lang="en-IN" sz="2000" dirty="0" err="1"/>
              <a:t>AssertionError</a:t>
            </a:r>
            <a:endParaRPr lang="en-IN" sz="2000" dirty="0"/>
          </a:p>
          <a:p>
            <a:pPr marL="514350" indent="-514350">
              <a:buFont typeface="Wingdings 3" panose="05040102010807070707" pitchFamily="18" charset="2"/>
              <a:buAutoNum type="alphaUcPeriod"/>
              <a:defRPr/>
            </a:pPr>
            <a:r>
              <a:rPr lang="en-IN" sz="2000" dirty="0"/>
              <a:t>None of these</a:t>
            </a:r>
          </a:p>
        </p:txBody>
      </p:sp>
    </p:spTree>
    <p:extLst>
      <p:ext uri="{BB962C8B-B14F-4D97-AF65-F5344CB8AC3E}">
        <p14:creationId xmlns:p14="http://schemas.microsoft.com/office/powerpoint/2010/main" val="46058806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087"/>
          </a:xfrm>
        </p:spPr>
        <p:txBody>
          <a:bodyPr>
            <a:normAutofit/>
          </a:bodyPr>
          <a:lstStyle/>
          <a:p>
            <a:r>
              <a:rPr lang="en-IN" altLang="en-US" sz="2800" dirty="0" smtClean="0"/>
              <a:t>Q38(Output</a:t>
            </a:r>
            <a:r>
              <a:rPr lang="en-IN" altLang="en-US" sz="2800" dirty="0" smtClean="0"/>
              <a:t>??)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IN" sz="2000" dirty="0"/>
              <a:t>public class </a:t>
            </a:r>
            <a:r>
              <a:rPr lang="en-IN" sz="2000" dirty="0" err="1"/>
              <a:t>pqr</a:t>
            </a:r>
            <a:r>
              <a:rPr lang="en-IN" sz="2000" dirty="0"/>
              <a:t>{	</a:t>
            </a:r>
          </a:p>
          <a:p>
            <a:pPr marL="0" indent="0">
              <a:buNone/>
              <a:defRPr/>
            </a:pPr>
            <a:r>
              <a:rPr lang="en-IN" sz="2000" dirty="0"/>
              <a:t>	public static void main(String[] </a:t>
            </a:r>
            <a:r>
              <a:rPr lang="en-IN" sz="2000" dirty="0" err="1"/>
              <a:t>args</a:t>
            </a:r>
            <a:r>
              <a:rPr lang="en-IN" sz="2000" dirty="0"/>
              <a:t>){</a:t>
            </a:r>
          </a:p>
          <a:p>
            <a:pPr marL="0" indent="0">
              <a:buNone/>
              <a:defRPr/>
            </a:pPr>
            <a:r>
              <a:rPr lang="en-IN" sz="2000" dirty="0"/>
              <a:t>		</a:t>
            </a:r>
            <a:r>
              <a:rPr lang="en-IN" sz="2000" dirty="0" err="1"/>
              <a:t>int</a:t>
            </a:r>
            <a:r>
              <a:rPr lang="en-IN" sz="2000" dirty="0"/>
              <a:t> </a:t>
            </a:r>
            <a:r>
              <a:rPr lang="en-IN" sz="2000" dirty="0" err="1"/>
              <a:t>i</a:t>
            </a:r>
            <a:r>
              <a:rPr lang="en-IN" sz="2000" dirty="0"/>
              <a:t> = 10;</a:t>
            </a:r>
          </a:p>
          <a:p>
            <a:pPr marL="0" indent="0">
              <a:buNone/>
              <a:defRPr/>
            </a:pPr>
            <a:r>
              <a:rPr lang="en-IN" sz="2000" dirty="0"/>
              <a:t>		</a:t>
            </a:r>
            <a:r>
              <a:rPr lang="en-IN" sz="2000" dirty="0" err="1"/>
              <a:t>int</a:t>
            </a:r>
            <a:r>
              <a:rPr lang="en-IN" sz="2000" dirty="0"/>
              <a:t> j = 24;</a:t>
            </a:r>
          </a:p>
          <a:p>
            <a:pPr marL="0" indent="0">
              <a:buNone/>
              <a:defRPr/>
            </a:pPr>
            <a:r>
              <a:rPr lang="en-IN" sz="2000" dirty="0"/>
              <a:t>		</a:t>
            </a:r>
            <a:r>
              <a:rPr lang="en-IN" sz="2000" dirty="0" err="1"/>
              <a:t>int</a:t>
            </a:r>
            <a:r>
              <a:rPr lang="en-IN" sz="2000" dirty="0"/>
              <a:t> k = 34;</a:t>
            </a:r>
          </a:p>
          <a:p>
            <a:pPr marL="0" indent="0">
              <a:buNone/>
              <a:defRPr/>
            </a:pPr>
            <a:r>
              <a:rPr lang="en-IN" sz="2000" dirty="0"/>
              <a:t>		assert </a:t>
            </a:r>
            <a:r>
              <a:rPr lang="en-IN" sz="2000" dirty="0" err="1"/>
              <a:t>i</a:t>
            </a:r>
            <a:r>
              <a:rPr lang="en-IN" sz="2000" dirty="0"/>
              <a:t> + j &gt;= k : k--;</a:t>
            </a:r>
          </a:p>
          <a:p>
            <a:pPr marL="0" indent="0">
              <a:buNone/>
              <a:defRPr/>
            </a:pPr>
            <a:r>
              <a:rPr lang="en-IN" sz="2000" dirty="0"/>
              <a:t>		</a:t>
            </a:r>
            <a:r>
              <a:rPr lang="en-IN" sz="2000" dirty="0" err="1"/>
              <a:t>System.out.println</a:t>
            </a:r>
            <a:r>
              <a:rPr lang="en-IN" sz="2000" dirty="0"/>
              <a:t>(</a:t>
            </a:r>
            <a:r>
              <a:rPr lang="en-IN" sz="2000" dirty="0" err="1"/>
              <a:t>i</a:t>
            </a:r>
            <a:r>
              <a:rPr lang="en-IN" sz="2000" dirty="0"/>
              <a:t> + j + k);		</a:t>
            </a:r>
          </a:p>
          <a:p>
            <a:pPr marL="0" indent="0">
              <a:buNone/>
              <a:defRPr/>
            </a:pPr>
            <a:r>
              <a:rPr lang="en-IN" sz="2000" dirty="0"/>
              <a:t>	}</a:t>
            </a:r>
          </a:p>
          <a:p>
            <a:pPr marL="0" indent="0">
              <a:buNone/>
              <a:defRPr/>
            </a:pPr>
            <a:r>
              <a:rPr lang="en-IN" sz="2000" dirty="0"/>
              <a:t>	</a:t>
            </a:r>
          </a:p>
          <a:p>
            <a:pPr marL="0" indent="0">
              <a:buNone/>
              <a:defRPr/>
            </a:pPr>
            <a:r>
              <a:rPr lang="en-IN" sz="2000" dirty="0"/>
              <a:t>}</a:t>
            </a:r>
          </a:p>
          <a:p>
            <a:pPr marL="514350" indent="-514350">
              <a:buFont typeface="Wingdings 3" panose="05040102010807070707" pitchFamily="18" charset="2"/>
              <a:buAutoNum type="alphaUcPeriod"/>
              <a:defRPr/>
            </a:pPr>
            <a:r>
              <a:rPr lang="en-IN" sz="2000" dirty="0"/>
              <a:t>67</a:t>
            </a:r>
          </a:p>
          <a:p>
            <a:pPr marL="514350" indent="-514350">
              <a:buFont typeface="Wingdings 3" panose="05040102010807070707" pitchFamily="18" charset="2"/>
              <a:buAutoNum type="alphaUcPeriod"/>
              <a:defRPr/>
            </a:pPr>
            <a:r>
              <a:rPr lang="en-IN" sz="2000" b="1" dirty="0"/>
              <a:t>68</a:t>
            </a:r>
          </a:p>
          <a:p>
            <a:pPr marL="514350" indent="-514350">
              <a:buFont typeface="Wingdings 3" panose="05040102010807070707" pitchFamily="18" charset="2"/>
              <a:buAutoNum type="alphaUcPeriod"/>
              <a:defRPr/>
            </a:pPr>
            <a:r>
              <a:rPr lang="en-IN" sz="2000" dirty="0"/>
              <a:t>Compiles fine but gives </a:t>
            </a:r>
            <a:r>
              <a:rPr lang="en-IN" sz="2000" dirty="0" err="1"/>
              <a:t>AssertionError</a:t>
            </a:r>
            <a:endParaRPr lang="en-IN" sz="2000" dirty="0"/>
          </a:p>
          <a:p>
            <a:pPr marL="514350" indent="-514350">
              <a:buFont typeface="Wingdings 3" panose="05040102010807070707" pitchFamily="18" charset="2"/>
              <a:buAutoNum type="alphaUcPeriod"/>
              <a:defRPr/>
            </a:pPr>
            <a:r>
              <a:rPr lang="en-IN" sz="2000" dirty="0"/>
              <a:t>None of these</a:t>
            </a:r>
          </a:p>
        </p:txBody>
      </p:sp>
    </p:spTree>
    <p:extLst>
      <p:ext uri="{BB962C8B-B14F-4D97-AF65-F5344CB8AC3E}">
        <p14:creationId xmlns:p14="http://schemas.microsoft.com/office/powerpoint/2010/main" val="229799931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404"/>
          </a:xfrm>
        </p:spPr>
        <p:txBody>
          <a:bodyPr>
            <a:normAutofit/>
          </a:bodyPr>
          <a:lstStyle/>
          <a:p>
            <a:r>
              <a:rPr lang="en-IN" altLang="en-US" sz="2800" b="1" dirty="0" smtClean="0"/>
              <a:t>Q39(Output</a:t>
            </a:r>
            <a:r>
              <a:rPr lang="en-IN" altLang="en-US" sz="2800" b="1" dirty="0" smtClean="0"/>
              <a:t>??)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altLang="en-US" sz="2000"/>
              <a:t>What will be the output of the program?</a:t>
            </a:r>
          </a:p>
          <a:p>
            <a:pPr marL="0" indent="0">
              <a:buNone/>
            </a:pPr>
            <a:r>
              <a:rPr lang="en-IN" altLang="en-US" sz="2000"/>
              <a:t>public class Test </a:t>
            </a:r>
          </a:p>
          <a:p>
            <a:pPr marL="0" indent="0">
              <a:buNone/>
            </a:pPr>
            <a:r>
              <a:rPr lang="en-IN" altLang="en-US" sz="2000"/>
              <a:t>{  </a:t>
            </a:r>
          </a:p>
          <a:p>
            <a:pPr marL="0" indent="0">
              <a:buNone/>
            </a:pPr>
            <a:r>
              <a:rPr lang="en-IN" altLang="en-US" sz="2000"/>
              <a:t>    public static void main(String[] args) </a:t>
            </a:r>
          </a:p>
          <a:p>
            <a:pPr marL="0" indent="0">
              <a:buNone/>
            </a:pPr>
            <a:r>
              <a:rPr lang="en-IN" altLang="en-US" sz="2000"/>
              <a:t>    {</a:t>
            </a:r>
          </a:p>
          <a:p>
            <a:pPr marL="0" indent="0">
              <a:buNone/>
            </a:pPr>
            <a:r>
              <a:rPr lang="en-IN" altLang="en-US" sz="2000"/>
              <a:t>        int x = 0;  </a:t>
            </a:r>
          </a:p>
          <a:p>
            <a:pPr marL="0" indent="0">
              <a:buNone/>
            </a:pPr>
            <a:r>
              <a:rPr lang="en-IN" altLang="en-US" sz="2000"/>
              <a:t>        assert (x &gt; 0) : "assertion failed"; /* Line 6 */</a:t>
            </a:r>
          </a:p>
          <a:p>
            <a:pPr marL="0" indent="0">
              <a:buNone/>
            </a:pPr>
            <a:r>
              <a:rPr lang="en-IN" altLang="en-US" sz="2000"/>
              <a:t>        System.out.println("finished"); </a:t>
            </a:r>
          </a:p>
          <a:p>
            <a:pPr marL="0" indent="0">
              <a:buNone/>
            </a:pPr>
            <a:r>
              <a:rPr lang="en-IN" altLang="en-US" sz="2000"/>
              <a:t>    } </a:t>
            </a:r>
          </a:p>
          <a:p>
            <a:pPr marL="0" indent="0">
              <a:buNone/>
            </a:pPr>
            <a:r>
              <a:rPr lang="en-IN" altLang="en-US" sz="2000"/>
              <a:t>}</a:t>
            </a:r>
          </a:p>
          <a:p>
            <a:pPr marL="0" indent="0">
              <a:buNone/>
            </a:pPr>
            <a:r>
              <a:rPr lang="en-IN" altLang="en-US" sz="2000"/>
              <a:t>[A]	finished</a:t>
            </a:r>
          </a:p>
          <a:p>
            <a:pPr marL="0" indent="0">
              <a:buNone/>
            </a:pPr>
            <a:r>
              <a:rPr lang="en-IN" altLang="en-US" sz="2000"/>
              <a:t>[B]	Compilation fails.</a:t>
            </a:r>
          </a:p>
          <a:p>
            <a:pPr marL="0" indent="0">
              <a:buNone/>
            </a:pPr>
            <a:r>
              <a:rPr lang="en-IN" altLang="en-US" sz="2000"/>
              <a:t>[C]	An AssertionError is thrown.</a:t>
            </a:r>
          </a:p>
          <a:p>
            <a:pPr marL="0" indent="0">
              <a:buNone/>
            </a:pPr>
            <a:r>
              <a:rPr lang="en-IN" altLang="en-US" sz="2000"/>
              <a:t>[D]	An AssertionError is thrown and finished is output</a:t>
            </a:r>
            <a:r>
              <a:rPr lang="en-IN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531238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404"/>
          </a:xfrm>
        </p:spPr>
        <p:txBody>
          <a:bodyPr>
            <a:normAutofit/>
          </a:bodyPr>
          <a:lstStyle/>
          <a:p>
            <a:r>
              <a:rPr lang="en-IN" altLang="en-US" sz="2800" b="1" dirty="0" smtClean="0"/>
              <a:t>Q39(Output</a:t>
            </a:r>
            <a:r>
              <a:rPr lang="en-IN" altLang="en-US" sz="2800" b="1" dirty="0" smtClean="0"/>
              <a:t>??)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altLang="en-US" sz="2000" dirty="0"/>
              <a:t>What will be the output of the program?</a:t>
            </a:r>
          </a:p>
          <a:p>
            <a:pPr marL="0" indent="0">
              <a:buNone/>
            </a:pPr>
            <a:r>
              <a:rPr lang="en-IN" altLang="en-US" sz="2000" dirty="0"/>
              <a:t>public class Test </a:t>
            </a:r>
          </a:p>
          <a:p>
            <a:pPr marL="0" indent="0">
              <a:buNone/>
            </a:pPr>
            <a:r>
              <a:rPr lang="en-IN" altLang="en-US" sz="2000" dirty="0"/>
              <a:t>{  </a:t>
            </a:r>
          </a:p>
          <a:p>
            <a:pPr marL="0" indent="0">
              <a:buNone/>
            </a:pPr>
            <a:r>
              <a:rPr lang="en-IN" altLang="en-US" sz="2000" dirty="0"/>
              <a:t>    public static void main(String[] </a:t>
            </a:r>
            <a:r>
              <a:rPr lang="en-IN" altLang="en-US" sz="2000" dirty="0" err="1"/>
              <a:t>args</a:t>
            </a:r>
            <a:r>
              <a:rPr lang="en-IN" altLang="en-US" sz="2000" dirty="0"/>
              <a:t>) </a:t>
            </a:r>
          </a:p>
          <a:p>
            <a:pPr marL="0" indent="0">
              <a:buNone/>
            </a:pPr>
            <a:r>
              <a:rPr lang="en-IN" altLang="en-US" sz="2000" dirty="0"/>
              <a:t>    {</a:t>
            </a:r>
          </a:p>
          <a:p>
            <a:pPr marL="0" indent="0">
              <a:buNone/>
            </a:pPr>
            <a:r>
              <a:rPr lang="en-IN" altLang="en-US" sz="2000" dirty="0"/>
              <a:t>        </a:t>
            </a:r>
            <a:r>
              <a:rPr lang="en-IN" altLang="en-US" sz="2000" dirty="0" err="1"/>
              <a:t>int</a:t>
            </a:r>
            <a:r>
              <a:rPr lang="en-IN" altLang="en-US" sz="2000" dirty="0"/>
              <a:t> x = 0;  </a:t>
            </a:r>
          </a:p>
          <a:p>
            <a:pPr marL="0" indent="0">
              <a:buNone/>
            </a:pPr>
            <a:r>
              <a:rPr lang="en-IN" altLang="en-US" sz="2000" dirty="0"/>
              <a:t>        assert (x &gt; 0) : "assertion failed"; /* Line 6 */</a:t>
            </a:r>
          </a:p>
          <a:p>
            <a:pPr marL="0" indent="0">
              <a:buNone/>
            </a:pPr>
            <a:r>
              <a:rPr lang="en-IN" altLang="en-US" sz="2000" dirty="0"/>
              <a:t>        </a:t>
            </a:r>
            <a:r>
              <a:rPr lang="en-IN" altLang="en-US" sz="2000" dirty="0" err="1"/>
              <a:t>System.out.println</a:t>
            </a:r>
            <a:r>
              <a:rPr lang="en-IN" altLang="en-US" sz="2000" dirty="0"/>
              <a:t>("finished"); </a:t>
            </a:r>
          </a:p>
          <a:p>
            <a:pPr marL="0" indent="0">
              <a:buNone/>
            </a:pPr>
            <a:r>
              <a:rPr lang="en-IN" altLang="en-US" sz="2000" dirty="0"/>
              <a:t>    } </a:t>
            </a:r>
          </a:p>
          <a:p>
            <a:pPr marL="0" indent="0">
              <a:buNone/>
            </a:pPr>
            <a:r>
              <a:rPr lang="en-IN" altLang="en-US" sz="2000" dirty="0"/>
              <a:t>}</a:t>
            </a:r>
          </a:p>
          <a:p>
            <a:pPr marL="0" indent="0">
              <a:buNone/>
            </a:pPr>
            <a:r>
              <a:rPr lang="en-IN" altLang="en-US" sz="2000" dirty="0"/>
              <a:t>[A]	finished</a:t>
            </a:r>
          </a:p>
          <a:p>
            <a:pPr marL="0" indent="0">
              <a:buNone/>
            </a:pPr>
            <a:r>
              <a:rPr lang="en-IN" altLang="en-US" sz="2000" dirty="0"/>
              <a:t>[B]	Compilation fails.</a:t>
            </a:r>
          </a:p>
          <a:p>
            <a:pPr marL="0" indent="0">
              <a:buNone/>
            </a:pPr>
            <a:r>
              <a:rPr lang="en-IN" altLang="en-US" sz="2000" b="1" dirty="0"/>
              <a:t>[C]	An </a:t>
            </a:r>
            <a:r>
              <a:rPr lang="en-IN" altLang="en-US" sz="2000" b="1" dirty="0" err="1"/>
              <a:t>AssertionError</a:t>
            </a:r>
            <a:r>
              <a:rPr lang="en-IN" altLang="en-US" sz="2000" b="1" dirty="0"/>
              <a:t> is thrown.</a:t>
            </a:r>
          </a:p>
          <a:p>
            <a:pPr marL="0" indent="0">
              <a:buNone/>
            </a:pPr>
            <a:r>
              <a:rPr lang="en-IN" altLang="en-US" sz="2000" dirty="0"/>
              <a:t>[D]	An </a:t>
            </a:r>
            <a:r>
              <a:rPr lang="en-IN" altLang="en-US" sz="2000" dirty="0" err="1"/>
              <a:t>AssertionError</a:t>
            </a:r>
            <a:r>
              <a:rPr lang="en-IN" altLang="en-US" sz="2000" dirty="0"/>
              <a:t> is thrown and finished is output</a:t>
            </a:r>
            <a:r>
              <a:rPr lang="en-IN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765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56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6692"/>
            <a:ext cx="10515600" cy="5749635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class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void </a:t>
            </a:r>
            <a:r>
              <a:rPr lang="en-IN" dirty="0" err="1"/>
              <a:t>myMethod</a:t>
            </a:r>
            <a:r>
              <a:rPr lang="en-IN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</a:t>
            </a:r>
            <a:r>
              <a:rPr lang="en-IN" dirty="0" err="1"/>
              <a:t>System.out.println</a:t>
            </a:r>
            <a:r>
              <a:rPr lang="en-IN" dirty="0" smtClean="0"/>
              <a:t>(“ABC");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class Derived extends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void </a:t>
            </a:r>
            <a:r>
              <a:rPr lang="en-IN" dirty="0" err="1"/>
              <a:t>myMethod</a:t>
            </a:r>
            <a:r>
              <a:rPr lang="en-IN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</a:t>
            </a:r>
            <a:r>
              <a:rPr lang="en-IN" dirty="0" err="1"/>
              <a:t>System.out.println</a:t>
            </a:r>
            <a:r>
              <a:rPr lang="en-IN" dirty="0" smtClean="0"/>
              <a:t>(“PQR");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Derived object = new Test();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</a:t>
            </a:r>
            <a:r>
              <a:rPr lang="en-IN" dirty="0" err="1"/>
              <a:t>object.myMethod</a:t>
            </a:r>
            <a:r>
              <a:rPr lang="en-IN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a) </a:t>
            </a:r>
            <a:r>
              <a:rPr lang="en-IN" dirty="0" smtClean="0"/>
              <a:t>ABC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b) </a:t>
            </a:r>
            <a:r>
              <a:rPr lang="en-IN" dirty="0" smtClean="0"/>
              <a:t>PQR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c) Compilation error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d) Runtime error</a:t>
            </a:r>
          </a:p>
        </p:txBody>
      </p:sp>
    </p:spTree>
    <p:extLst>
      <p:ext uri="{BB962C8B-B14F-4D97-AF65-F5344CB8AC3E}">
        <p14:creationId xmlns:p14="http://schemas.microsoft.com/office/powerpoint/2010/main" val="281905456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IN" altLang="en-US" dirty="0" smtClean="0"/>
              <a:t>Q40</a:t>
            </a:r>
            <a:endParaRPr lang="en-IN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685801"/>
            <a:ext cx="8229600" cy="54705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IN" sz="2000" dirty="0"/>
              <a:t>Output?</a:t>
            </a:r>
          </a:p>
          <a:p>
            <a:pPr marL="0" indent="0">
              <a:buNone/>
              <a:defRPr/>
            </a:pPr>
            <a:r>
              <a:rPr lang="en-IN" sz="2000" dirty="0"/>
              <a:t>public class Test{	</a:t>
            </a:r>
          </a:p>
          <a:p>
            <a:pPr marL="0" indent="0">
              <a:buNone/>
              <a:defRPr/>
            </a:pPr>
            <a:r>
              <a:rPr lang="en-IN" sz="2000" dirty="0"/>
              <a:t>	</a:t>
            </a:r>
          </a:p>
          <a:p>
            <a:pPr marL="0" indent="0">
              <a:buNone/>
              <a:defRPr/>
            </a:pPr>
            <a:r>
              <a:rPr lang="en-IN" sz="2000" dirty="0"/>
              <a:t>	public static void main(String[] </a:t>
            </a:r>
            <a:r>
              <a:rPr lang="en-IN" sz="2000" dirty="0" err="1"/>
              <a:t>args</a:t>
            </a:r>
            <a:r>
              <a:rPr lang="en-IN" sz="2000" dirty="0"/>
              <a:t>){				</a:t>
            </a:r>
          </a:p>
          <a:p>
            <a:pPr marL="0" indent="0">
              <a:buNone/>
              <a:defRPr/>
            </a:pPr>
            <a:r>
              <a:rPr lang="en-IN" sz="2000" dirty="0"/>
              <a:t>		</a:t>
            </a:r>
            <a:r>
              <a:rPr lang="en-IN" sz="2000" dirty="0" err="1"/>
              <a:t>boolean</a:t>
            </a:r>
            <a:r>
              <a:rPr lang="en-IN" sz="2000" dirty="0"/>
              <a:t> b = false;</a:t>
            </a:r>
          </a:p>
          <a:p>
            <a:pPr marL="0" indent="0">
              <a:buNone/>
              <a:defRPr/>
            </a:pPr>
            <a:r>
              <a:rPr lang="en-IN" sz="2000" dirty="0"/>
              <a:t>		assert b = true;</a:t>
            </a:r>
          </a:p>
          <a:p>
            <a:pPr marL="0" indent="0">
              <a:buNone/>
              <a:defRPr/>
            </a:pPr>
            <a:r>
              <a:rPr lang="en-IN" sz="2000" dirty="0"/>
              <a:t>                </a:t>
            </a:r>
            <a:r>
              <a:rPr lang="en-IN" sz="2000" dirty="0" err="1"/>
              <a:t>System.out.println</a:t>
            </a:r>
            <a:r>
              <a:rPr lang="en-IN" sz="2000" dirty="0"/>
              <a:t>("Hi");</a:t>
            </a:r>
          </a:p>
          <a:p>
            <a:pPr marL="0" indent="0">
              <a:buNone/>
              <a:defRPr/>
            </a:pPr>
            <a:r>
              <a:rPr lang="en-IN" sz="2000" dirty="0"/>
              <a:t>	}</a:t>
            </a:r>
          </a:p>
          <a:p>
            <a:pPr marL="0" indent="0">
              <a:buNone/>
              <a:defRPr/>
            </a:pPr>
            <a:r>
              <a:rPr lang="en-IN" sz="2000" dirty="0"/>
              <a:t>}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IN" sz="2000" dirty="0"/>
              <a:t>Hi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IN" sz="2000" dirty="0"/>
              <a:t>The code will not compile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IN" sz="2000" dirty="0"/>
              <a:t>The code will compile but will throw </a:t>
            </a:r>
            <a:r>
              <a:rPr lang="en-IN" sz="2000" dirty="0" err="1"/>
              <a:t>AssertionError</a:t>
            </a:r>
            <a:r>
              <a:rPr lang="en-IN" sz="2000" dirty="0"/>
              <a:t> when executed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IN" sz="2000" dirty="0"/>
              <a:t>None of these</a:t>
            </a:r>
          </a:p>
          <a:p>
            <a:pPr marL="514350" indent="-514350">
              <a:buFont typeface="Wingdings 3" panose="05040102010807070707" pitchFamily="18" charset="2"/>
              <a:buAutoNum type="alphaUcPeriod"/>
              <a:defRPr/>
            </a:pPr>
            <a:endParaRPr lang="en-IN" dirty="0" smtClean="0"/>
          </a:p>
          <a:p>
            <a:pPr marL="514350" indent="-514350">
              <a:buFont typeface="Wingdings 3" panose="05040102010807070707" pitchFamily="18" charset="2"/>
              <a:buAutoNum type="alphaUcPeriod"/>
              <a:defRPr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900222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IN" altLang="en-US" dirty="0" smtClean="0"/>
              <a:t>Q40</a:t>
            </a:r>
            <a:endParaRPr lang="en-IN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685801"/>
            <a:ext cx="8229600" cy="54705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IN" sz="2000" dirty="0"/>
              <a:t>Output?</a:t>
            </a:r>
          </a:p>
          <a:p>
            <a:pPr marL="0" indent="0">
              <a:buNone/>
              <a:defRPr/>
            </a:pPr>
            <a:r>
              <a:rPr lang="en-IN" sz="2000" dirty="0"/>
              <a:t>public class Test{	</a:t>
            </a:r>
          </a:p>
          <a:p>
            <a:pPr marL="0" indent="0">
              <a:buNone/>
              <a:defRPr/>
            </a:pPr>
            <a:r>
              <a:rPr lang="en-IN" sz="2000" dirty="0"/>
              <a:t>	</a:t>
            </a:r>
          </a:p>
          <a:p>
            <a:pPr marL="0" indent="0">
              <a:buNone/>
              <a:defRPr/>
            </a:pPr>
            <a:r>
              <a:rPr lang="en-IN" sz="2000" dirty="0"/>
              <a:t>	public static void main(String[] </a:t>
            </a:r>
            <a:r>
              <a:rPr lang="en-IN" sz="2000" dirty="0" err="1"/>
              <a:t>args</a:t>
            </a:r>
            <a:r>
              <a:rPr lang="en-IN" sz="2000" dirty="0"/>
              <a:t>){				</a:t>
            </a:r>
          </a:p>
          <a:p>
            <a:pPr marL="0" indent="0">
              <a:buNone/>
              <a:defRPr/>
            </a:pPr>
            <a:r>
              <a:rPr lang="en-IN" sz="2000" dirty="0"/>
              <a:t>		</a:t>
            </a:r>
            <a:r>
              <a:rPr lang="en-IN" sz="2000" dirty="0" err="1"/>
              <a:t>boolean</a:t>
            </a:r>
            <a:r>
              <a:rPr lang="en-IN" sz="2000" dirty="0"/>
              <a:t> b = false;</a:t>
            </a:r>
          </a:p>
          <a:p>
            <a:pPr marL="0" indent="0">
              <a:buNone/>
              <a:defRPr/>
            </a:pPr>
            <a:r>
              <a:rPr lang="en-IN" sz="2000" dirty="0"/>
              <a:t>		assert b = true;</a:t>
            </a:r>
          </a:p>
          <a:p>
            <a:pPr marL="0" indent="0">
              <a:buNone/>
              <a:defRPr/>
            </a:pPr>
            <a:r>
              <a:rPr lang="en-IN" sz="2000" dirty="0"/>
              <a:t>                </a:t>
            </a:r>
            <a:r>
              <a:rPr lang="en-IN" sz="2000" dirty="0" err="1"/>
              <a:t>System.out.println</a:t>
            </a:r>
            <a:r>
              <a:rPr lang="en-IN" sz="2000" dirty="0"/>
              <a:t>("Hi");</a:t>
            </a:r>
          </a:p>
          <a:p>
            <a:pPr marL="0" indent="0">
              <a:buNone/>
              <a:defRPr/>
            </a:pPr>
            <a:r>
              <a:rPr lang="en-IN" sz="2000" dirty="0"/>
              <a:t>	}</a:t>
            </a:r>
          </a:p>
          <a:p>
            <a:pPr marL="0" indent="0">
              <a:buNone/>
              <a:defRPr/>
            </a:pPr>
            <a:r>
              <a:rPr lang="en-IN" sz="2000" dirty="0"/>
              <a:t>}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IN" sz="2000" b="1" dirty="0"/>
              <a:t>Hi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IN" sz="2000" dirty="0"/>
              <a:t>The code will not compile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IN" sz="2000" dirty="0"/>
              <a:t>The code will compile but will throw </a:t>
            </a:r>
            <a:r>
              <a:rPr lang="en-IN" sz="2000" dirty="0" err="1"/>
              <a:t>AssertionError</a:t>
            </a:r>
            <a:r>
              <a:rPr lang="en-IN" sz="2000" dirty="0"/>
              <a:t> when executed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IN" sz="2000" dirty="0"/>
              <a:t>None of these</a:t>
            </a:r>
          </a:p>
          <a:p>
            <a:pPr marL="514350" indent="-514350">
              <a:buFont typeface="Wingdings 3" panose="05040102010807070707" pitchFamily="18" charset="2"/>
              <a:buAutoNum type="alphaUcPeriod"/>
              <a:defRPr/>
            </a:pPr>
            <a:endParaRPr lang="en-IN" dirty="0" smtClean="0"/>
          </a:p>
          <a:p>
            <a:pPr marL="514350" indent="-514350">
              <a:buFont typeface="Wingdings 3" panose="05040102010807070707" pitchFamily="18" charset="2"/>
              <a:buAutoNum type="alphaUcPeriod"/>
              <a:defRPr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4106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56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6692"/>
            <a:ext cx="10515600" cy="5721926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dirty="0"/>
              <a:t>What will be the output of following code?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class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void </a:t>
            </a:r>
            <a:r>
              <a:rPr lang="en-IN" dirty="0" err="1"/>
              <a:t>myMethod</a:t>
            </a:r>
            <a:r>
              <a:rPr lang="en-IN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</a:t>
            </a:r>
            <a:r>
              <a:rPr lang="en-IN" dirty="0" err="1"/>
              <a:t>System.out.println</a:t>
            </a:r>
            <a:r>
              <a:rPr lang="en-IN" dirty="0" smtClean="0"/>
              <a:t>(“ABC");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public class Derived extends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void </a:t>
            </a:r>
            <a:r>
              <a:rPr lang="en-IN" dirty="0" err="1"/>
              <a:t>myMethod</a:t>
            </a:r>
            <a:r>
              <a:rPr lang="en-IN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</a:t>
            </a:r>
            <a:r>
              <a:rPr lang="en-IN" dirty="0" err="1"/>
              <a:t>System.out.println</a:t>
            </a:r>
            <a:r>
              <a:rPr lang="en-IN" dirty="0" smtClean="0"/>
              <a:t>(“PQR");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public static void main(String[] </a:t>
            </a:r>
            <a:r>
              <a:rPr lang="en-IN" dirty="0" err="1"/>
              <a:t>args</a:t>
            </a:r>
            <a:r>
              <a:rPr lang="en-IN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Derived object = new Test();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	</a:t>
            </a:r>
            <a:r>
              <a:rPr lang="en-IN" dirty="0" err="1"/>
              <a:t>object.myMethod</a:t>
            </a:r>
            <a:r>
              <a:rPr lang="en-IN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a) </a:t>
            </a:r>
            <a:r>
              <a:rPr lang="en-IN" dirty="0" smtClean="0"/>
              <a:t>ABC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b) </a:t>
            </a:r>
            <a:r>
              <a:rPr lang="en-IN" dirty="0" smtClean="0"/>
              <a:t>PQR</a:t>
            </a:r>
            <a:endParaRPr lang="en-IN" dirty="0"/>
          </a:p>
          <a:p>
            <a:pPr marL="0" indent="0">
              <a:spcBef>
                <a:spcPts val="0"/>
              </a:spcBef>
              <a:buNone/>
            </a:pPr>
            <a:r>
              <a:rPr lang="en-IN" b="1" dirty="0"/>
              <a:t>c) Compilation error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dirty="0"/>
              <a:t>d) Runtime error</a:t>
            </a:r>
          </a:p>
        </p:txBody>
      </p:sp>
    </p:spTree>
    <p:extLst>
      <p:ext uri="{BB962C8B-B14F-4D97-AF65-F5344CB8AC3E}">
        <p14:creationId xmlns:p14="http://schemas.microsoft.com/office/powerpoint/2010/main" val="432911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3069</Words>
  <Application>Microsoft Office PowerPoint</Application>
  <PresentationFormat>Widescreen</PresentationFormat>
  <Paragraphs>1356</Paragraphs>
  <Slides>81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7" baseType="lpstr">
      <vt:lpstr>Arial</vt:lpstr>
      <vt:lpstr>Calibri</vt:lpstr>
      <vt:lpstr>Calibri Light</vt:lpstr>
      <vt:lpstr>Times New Roman</vt:lpstr>
      <vt:lpstr>Wingdings 3</vt:lpstr>
      <vt:lpstr>Office Theme</vt:lpstr>
      <vt:lpstr>Practice MCQs</vt:lpstr>
      <vt:lpstr>Q1</vt:lpstr>
      <vt:lpstr>Q1</vt:lpstr>
      <vt:lpstr>Q2</vt:lpstr>
      <vt:lpstr>Q2</vt:lpstr>
      <vt:lpstr>Q3</vt:lpstr>
      <vt:lpstr>Q3</vt:lpstr>
      <vt:lpstr>Q4</vt:lpstr>
      <vt:lpstr>Q4</vt:lpstr>
      <vt:lpstr>Q5</vt:lpstr>
      <vt:lpstr>Q5</vt:lpstr>
      <vt:lpstr>Q6</vt:lpstr>
      <vt:lpstr>Q6</vt:lpstr>
      <vt:lpstr>Q7</vt:lpstr>
      <vt:lpstr>Q7</vt:lpstr>
      <vt:lpstr>Q8</vt:lpstr>
      <vt:lpstr>Q8</vt:lpstr>
      <vt:lpstr>Q9</vt:lpstr>
      <vt:lpstr>Q9</vt:lpstr>
      <vt:lpstr>Q10</vt:lpstr>
      <vt:lpstr>Q10</vt:lpstr>
      <vt:lpstr>Q11</vt:lpstr>
      <vt:lpstr>Q11</vt:lpstr>
      <vt:lpstr>Q12</vt:lpstr>
      <vt:lpstr>Q12</vt:lpstr>
      <vt:lpstr>Q13</vt:lpstr>
      <vt:lpstr>Q13</vt:lpstr>
      <vt:lpstr>Q14</vt:lpstr>
      <vt:lpstr>Q14</vt:lpstr>
      <vt:lpstr>Q15</vt:lpstr>
      <vt:lpstr>Q15</vt:lpstr>
      <vt:lpstr>Q16</vt:lpstr>
      <vt:lpstr>Q16</vt:lpstr>
      <vt:lpstr>Q17</vt:lpstr>
      <vt:lpstr>Q17</vt:lpstr>
      <vt:lpstr>Q18</vt:lpstr>
      <vt:lpstr>Q18</vt:lpstr>
      <vt:lpstr>Q19</vt:lpstr>
      <vt:lpstr>Q19</vt:lpstr>
      <vt:lpstr>Q20</vt:lpstr>
      <vt:lpstr>Q20</vt:lpstr>
      <vt:lpstr>Q21</vt:lpstr>
      <vt:lpstr>Q21</vt:lpstr>
      <vt:lpstr>Q22</vt:lpstr>
      <vt:lpstr>Q22</vt:lpstr>
      <vt:lpstr>Q23</vt:lpstr>
      <vt:lpstr>Q23</vt:lpstr>
      <vt:lpstr>Q24</vt:lpstr>
      <vt:lpstr>Q24</vt:lpstr>
      <vt:lpstr>Q25</vt:lpstr>
      <vt:lpstr>Q25</vt:lpstr>
      <vt:lpstr>Q26</vt:lpstr>
      <vt:lpstr>Q26</vt:lpstr>
      <vt:lpstr>Q27</vt:lpstr>
      <vt:lpstr>Q27</vt:lpstr>
      <vt:lpstr>Q28</vt:lpstr>
      <vt:lpstr>Q28</vt:lpstr>
      <vt:lpstr>Q29</vt:lpstr>
      <vt:lpstr>Q29</vt:lpstr>
      <vt:lpstr>Q30</vt:lpstr>
      <vt:lpstr>Q30</vt:lpstr>
      <vt:lpstr>Q31</vt:lpstr>
      <vt:lpstr>Q31</vt:lpstr>
      <vt:lpstr>Q32</vt:lpstr>
      <vt:lpstr>Q32</vt:lpstr>
      <vt:lpstr>Q33</vt:lpstr>
      <vt:lpstr>Q33</vt:lpstr>
      <vt:lpstr>Q34</vt:lpstr>
      <vt:lpstr>Q34</vt:lpstr>
      <vt:lpstr>Q35</vt:lpstr>
      <vt:lpstr>Q35</vt:lpstr>
      <vt:lpstr>Q36</vt:lpstr>
      <vt:lpstr>Q36</vt:lpstr>
      <vt:lpstr>Q37</vt:lpstr>
      <vt:lpstr>Q37</vt:lpstr>
      <vt:lpstr>Q38(Output??)</vt:lpstr>
      <vt:lpstr>Q38(Output??)</vt:lpstr>
      <vt:lpstr>Q39(Output??)</vt:lpstr>
      <vt:lpstr>Q39(Output??)</vt:lpstr>
      <vt:lpstr>Q40</vt:lpstr>
      <vt:lpstr>Q40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MCQs</dc:title>
  <dc:creator>Salil</dc:creator>
  <cp:lastModifiedBy>Salil</cp:lastModifiedBy>
  <cp:revision>60</cp:revision>
  <dcterms:created xsi:type="dcterms:W3CDTF">2021-04-24T03:24:28Z</dcterms:created>
  <dcterms:modified xsi:type="dcterms:W3CDTF">2021-04-26T02:45:55Z</dcterms:modified>
</cp:coreProperties>
</file>